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855" r:id="rId2"/>
    <p:sldMasterId id="2147483867" r:id="rId3"/>
  </p:sldMasterIdLst>
  <p:sldIdLst>
    <p:sldId id="270" r:id="rId4"/>
    <p:sldId id="264" r:id="rId5"/>
    <p:sldId id="265" r:id="rId6"/>
    <p:sldId id="267" r:id="rId7"/>
    <p:sldId id="266" r:id="rId8"/>
    <p:sldId id="260" r:id="rId9"/>
    <p:sldId id="271" r:id="rId10"/>
    <p:sldId id="280" r:id="rId11"/>
    <p:sldId id="256" r:id="rId12"/>
    <p:sldId id="272" r:id="rId13"/>
    <p:sldId id="257" r:id="rId14"/>
    <p:sldId id="258" r:id="rId15"/>
    <p:sldId id="259" r:id="rId16"/>
    <p:sldId id="269" r:id="rId17"/>
    <p:sldId id="273" r:id="rId18"/>
    <p:sldId id="274" r:id="rId19"/>
    <p:sldId id="261" r:id="rId20"/>
    <p:sldId id="263" r:id="rId21"/>
    <p:sldId id="275" r:id="rId22"/>
    <p:sldId id="276" r:id="rId23"/>
    <p:sldId id="277" r:id="rId24"/>
    <p:sldId id="278" r:id="rId25"/>
    <p:sldId id="279" r:id="rId26"/>
    <p:sldId id="268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F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16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64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15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6A42DB-5029-6C2D-7AFA-94ACA0562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3F0DE6-D784-2B2E-03C0-969C5BB35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A7AFBE-E7D5-1EFA-C76B-CC463B15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3D2-A209-430A-83EF-52C172E064EA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29A207-7DEA-0F49-840E-F210A3F8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D329B0-8AAF-1AB0-C3BD-28B2A1CC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529F-76BE-4344-9E53-15FB2956B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69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FA80A-56B9-751F-1227-5DBE90B9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DB37D5-E778-1224-3B7E-1A4C8DCC2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B79EB9-1EBB-3917-B7CE-591CFCC8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8D8B30-46D4-B32C-81CD-C2C3C4DD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603031-1A87-777E-E89D-8B72E6CA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115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24BD9-F1E0-7286-4D58-0B69AFBB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E988DF-21B4-EEEC-0C10-0BB2B8C64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EE0D86-3C47-845C-C325-2A257F30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3D2-A209-430A-83EF-52C172E064EA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D03642-4CA1-415C-82AC-2556D272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0B29C5-5D89-1316-5E01-14458EC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529F-76BE-4344-9E53-15FB2956B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4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40E86C-3BF3-3553-2CC9-A9A8ACE68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B40956-6F09-DB85-C243-14A5C206F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6A91AA-4E57-B9CA-85F5-FE9755832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5E8A00-C4DA-F5CD-4C6C-65D63A8E9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DE25A5-510F-917C-A0DE-2B9008C4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0AE452-6835-3D88-07E3-7E805F6C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50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AF87B-4327-340E-66B7-646C8331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1D5110-F1CE-DBB6-25F4-96B86EA15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29FCD6-61F0-0621-69C3-2F0E72E1D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C12E80C-3F8E-3D2F-C4DF-378588B62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2F67E9-F5A7-8013-437D-6EF7E3092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F48A263-AB76-EA5D-6681-49BFD7C7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B3155A-E473-5DB3-A20A-F34C746F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9DBBDF-6F60-C231-870E-57ED05BB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527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46AFB7-66EE-74C0-18E7-2FC86DE3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EDFB75C-A1E2-9713-438F-2673DB23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3D2-A209-430A-83EF-52C172E064EA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18EDA9-851A-CAFA-E00D-41875E55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66C7BB-26F1-D854-4A64-370BA979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529F-76BE-4344-9E53-15FB2956B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427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55569B4-FFD3-4940-7B33-FC0D96B9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3D2-A209-430A-83EF-52C172E064EA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AA607B8-F12F-BAB2-FB71-8779F53E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201860-4DAA-80FB-FBAD-466CC4E0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529F-76BE-4344-9E53-15FB2956B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18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8204B3-470C-C114-1457-51B6E6EE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00A54C-F426-806B-611C-82F93603E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9686C3-1D70-FB14-AA27-F89FD5282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AB51B1-20D4-6593-C469-CD5A3365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33A465-8187-6373-2941-0A6450DF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4F09B4-C817-BD9A-A4BD-3A786685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93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354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144F6-AA9E-9674-8549-AFEAA168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D90452-DA88-A8AC-5F13-F4413807D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387C82-4886-2C32-9742-2FB5700E4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B9A20B-0AC4-6276-69B5-CAFD5C30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3D2-A209-430A-83EF-52C172E064EA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B041AE-F990-9341-ADEB-10909912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ABD99D-786E-3BDA-EF74-B3673497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529F-76BE-4344-9E53-15FB2956BF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93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E883C-789C-4B6D-A81A-3DB0C910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67D7A1-5140-6BAD-16A8-CF62E55E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B38B8E-AE0A-F282-9524-D1C419BB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5A5EED-7DC9-C9C6-4447-4769A3D4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6436EC-EB27-9D2E-8A22-FFCA4A31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601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9757D7-F0CA-87B1-81C5-7336A8DA3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8420C8-F963-2F29-6464-04E4BC554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C0B06E-30FB-5C60-6512-C53BC0DC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0E0F21-F54E-C322-7851-3B35FE0B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8D60F5-8D2A-27AD-03AC-5C2FCC01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093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68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15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06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66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07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69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7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650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0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5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72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166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19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041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21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10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9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41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66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58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47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54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53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A7E37D-D149-22E8-BEA9-06DCA524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61C606-3E30-100E-C8EF-55600598A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524039-EE31-0191-1D01-B5DBACBB1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EA4FB-96C5-4933-9BFD-F82C45D5A021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ED2130-A9BE-B540-940E-DE8954766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70A010-440D-A994-7026-9D50653B1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3192-2AB7-48EF-A9BB-0CF4FCC0F9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29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persona, interni, portatile&#10;&#10;Descrizione generata automaticamente">
            <a:extLst>
              <a:ext uri="{FF2B5EF4-FFF2-40B4-BE49-F238E27FC236}">
                <a16:creationId xmlns:a16="http://schemas.microsoft.com/office/drawing/2014/main" id="{C16AAA98-599A-1A83-4B3F-3B8024F5A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3" r="17493" b="-2"/>
          <a:stretch/>
        </p:blipFill>
        <p:spPr>
          <a:xfrm>
            <a:off x="4348157" y="10"/>
            <a:ext cx="4795614" cy="5143490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76DBE38-942F-4804-B24A-44DCEEE3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9" y="806450"/>
            <a:ext cx="3602727" cy="1633382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cs typeface="Mongolian Baiti" panose="03000500000000000000" pitchFamily="66" charset="0"/>
              </a:rPr>
              <a:t>Formazione </a:t>
            </a:r>
            <a:br>
              <a:rPr lang="it-IT" sz="4800" b="1" dirty="0">
                <a:solidFill>
                  <a:schemeClr val="accent1">
                    <a:lumMod val="75000"/>
                  </a:schemeClr>
                </a:solidFill>
                <a:cs typeface="Mongolian Baiti" panose="03000500000000000000" pitchFamily="66" charset="0"/>
              </a:rPr>
            </a:b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cs typeface="Mongolian Baiti" panose="03000500000000000000" pitchFamily="66" charset="0"/>
              </a:rPr>
              <a:t>per catechisti</a:t>
            </a:r>
            <a:endParaRPr lang="it-IT" sz="4800" dirty="0">
              <a:solidFill>
                <a:schemeClr val="accent1">
                  <a:lumMod val="75000"/>
                </a:schemeClr>
              </a:solidFill>
              <a:cs typeface="Mongolian Baiti" panose="03000500000000000000" pitchFamily="66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2EEEDD-C086-40D6-A177-580C20F4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8" y="2561357"/>
            <a:ext cx="3602726" cy="304569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sz="1500" dirty="0">
                <a:solidFill>
                  <a:schemeClr val="bg2">
                    <a:lumMod val="50000"/>
                  </a:schemeClr>
                </a:solidFill>
              </a:rPr>
              <a:t>28 settembre 2022</a:t>
            </a:r>
          </a:p>
          <a:p>
            <a:pPr marL="0" indent="0">
              <a:buNone/>
            </a:pPr>
            <a:endParaRPr lang="it-IT" sz="15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FEDE NEL CAMMINO PERSONALE </a:t>
            </a:r>
          </a:p>
          <a:p>
            <a:pPr marL="0" indent="0" algn="ctr">
              <a:buNone/>
            </a:pPr>
            <a:r>
              <a:rPr lang="it-IT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NEL COMPITO MISSIONARIO</a:t>
            </a:r>
          </a:p>
          <a:p>
            <a:pPr marL="0" indent="0">
              <a:buNone/>
            </a:pPr>
            <a:endParaRPr lang="it-IT" sz="15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it-IT" sz="1500" dirty="0">
                <a:solidFill>
                  <a:srgbClr val="000000"/>
                </a:solidFill>
              </a:rPr>
              <a:t>con padre Matteo Giuliani</a:t>
            </a: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0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9893" y="1138276"/>
            <a:ext cx="5990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I. LA FEDE E L’EDUCAZIONE 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71901"/>
            <a:ext cx="5280113" cy="39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9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548680"/>
            <a:ext cx="8136904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I soggetti dell’educazione alla fede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 pochi effetti positivi riscontrati sui destinatari siano legati essenzialmente alla presenza di un contesto familiare cristiano, in primis, e alla qualità dei percorsi proposti.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Sono efficaci le forme di sperimentazione che prevedono un rinnovamento dell’Iniziazione Cristiana mediante il coinvolgimento diretto delle famiglie, o l’adozione di nuove tecnologie e nuovi sussidiari (persone)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È avvertita l’esigenza di condividere la propria missione con l’intera comunità cristiana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«Ci chiediamo ora: in che senso la famiglia e la comunità degli adulti contribuiscono a dare volto ad una comunità educante?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(Istituto di Catechetica – Università Pontificia Salesiana,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Catechisti oggi in Italia. Indagine Mixed Mode a 50 anni dal “Documento Base”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LAS, Roma 2021).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88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93912" y="1268760"/>
            <a:ext cx="8064896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DIRETTORIO DELLA CATECHESI (2020)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“18. La fede cristiana è, innanzitutto, accoglienza dell’amore di Dio rivelatosi in Gesù Cristo, adesione sincera alla sua persona e decisione libera di camminare alla sua sequela. Questo sì a Gesù Cristo racchiude in sé due dimensioni: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il fiducioso abbandono in Dio (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fides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qua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 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l’amorevole assenso a tutto ciò che Egli ci ha rivelato (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fides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quae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19. La fede è un dono di Dio […]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20. La fede implica una trasformazione esistenziale profonda operata dallo Spirito, una metanoia che «si manifesta a tutti i livelli dell’esistenza del cristiano […]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21. La fede è certamente un atto personale e, tuttavia, non è una scelta individuale e privata; ha un carattere relazionale e comunitario”.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93912" y="548680"/>
            <a:ext cx="67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2. Il volto complesso della fede</a:t>
            </a:r>
          </a:p>
        </p:txBody>
      </p:sp>
    </p:spTree>
    <p:extLst>
      <p:ext uri="{BB962C8B-B14F-4D97-AF65-F5344CB8AC3E}">
        <p14:creationId xmlns:p14="http://schemas.microsoft.com/office/powerpoint/2010/main" val="254341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1628800"/>
            <a:ext cx="7848872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DIRETTORIO PER LA CATECHESI (2020)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79. La fede, … esige di essere conosciuta, celebrata, vissuta e fatta preghiera. Per formare ad una vita cristiana integrale, la catechesi persegue dunque i seguenti compiti: conduce alla conoscenza della fede; inizia alla celebrazione del Mistero; forma alla vita in Cristo; insegna a pregare e introduce alla vita comunitaria.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3326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3. I compiti della catechesi per realizzare l’incontro vivo con Cristo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359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4823" y="1556792"/>
            <a:ext cx="7632848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DIRETTORIO PER LA CATECHESI (2020)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proposta metodologica del documento presenta un’altra dimensione della fede e quindi un altro compito della catechesi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“198.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Gesù, nel suo annuncio del Regno,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cerca, incontra e accoglie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 persone nelle loro concrete situazioni di vita. […]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199.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catechesi, sull’esempio di Gesù, aiuta a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illuminare e interpretare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 esperienze della vita alla luce del Vangelo. […] La rilettura dell’esistenza con gli occhi della fede favorisce una sua visione sapienziale e integrale”.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47667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4. La catechesi come illuminazione dell’esperienza</a:t>
            </a:r>
          </a:p>
        </p:txBody>
      </p:sp>
    </p:spTree>
    <p:extLst>
      <p:ext uri="{BB962C8B-B14F-4D97-AF65-F5344CB8AC3E}">
        <p14:creationId xmlns:p14="http://schemas.microsoft.com/office/powerpoint/2010/main" val="77299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340768"/>
            <a:ext cx="7992888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 la fede è dono: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 educato il desiderio di Dio, l'ascolto della Parola, lo stupore, l'invocazione,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 la fede è messaggio, accoglienza di una lieta notizia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 proposto il messaggio di salvezza in modo progressivo e adeguato all'età; la strada da scegliere è quella narrativa che abbraccia il racconto di Gesù, e del mistero pasquale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 la fede è risposta vitale coerente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 sollecitata la conversione, il rivedere modi di vivere, l'abbandono del male, la maturazione di scelte e valori sempre più conformi a quelli di Cristo; in primo piano va posta la carità, la solidarietà effettiva con i poveri, il prendersi cura delle fragilità (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EG,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74;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Lsì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150ss), il rendere umano il mondo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83671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5. Educare la fede</a:t>
            </a:r>
          </a:p>
        </p:txBody>
      </p:sp>
    </p:spTree>
    <p:extLst>
      <p:ext uri="{BB962C8B-B14F-4D97-AF65-F5344CB8AC3E}">
        <p14:creationId xmlns:p14="http://schemas.microsoft.com/office/powerpoint/2010/main" val="140417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836712"/>
            <a:ext cx="7992888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 la fede è inserimento in una comunità: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sono da favorire i rapporti e la vita di gruppo; oggi che fa problema è il credere insieme messo in crisi dalla privatizzazione dell’esperienza religiosa, il credere senza Chiesa;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vanno offerte motivazioni cristiane allo stare insieme e va verificato il cammino alla luce della parola di Dio, e alimentato dal fatto che i catechisti agiscono come “gruppo”;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si deve abilitare a vivere la Chiesa come luogo di preghiera comunitaria e della liturgia;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si dovranno curare espressioni comunitarie condivisione della fede e della testimonianza.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 la fede è luce sulla vita: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 curata la riflessione sulle esperienze di vita in modo che ne emergano gli interrogativi più profondi e vengano illuminati ed orientati dal vangelo.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64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0327" y="4046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6. I contenuti della proposta cristiana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IL PRIMO ANNUNCIO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RISURREZIONE DI GESÙ.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844824"/>
            <a:ext cx="825498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Sulla bocca del catechista torna sempre a risuonare il primo annuncio: “Gesù Cristo ti ama, ha dato la sua vita per salvarti, e adesso è vivo al tuo fianco ogni giorno, per illuminarti, per rafforzarti, per liberarti” (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164-165).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19069" y="3068960"/>
            <a:ext cx="806489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Va dato un ruolo centrale alla presentazione di Dio disimparando le sue rappresentazioni che sono ostacolo alla fede (carabiniere, controllore, … ) per collocare la misericordia di Dio al centro della proposta cristiana.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7" y="4149080"/>
            <a:ext cx="8208912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Va narrata la vita di Gesù radicata nella storia della salvezza, segnata da amore costoso per l’uomo che ha il suo vertice nella risurrezione e nei suoi significati.</a:t>
            </a:r>
          </a:p>
        </p:txBody>
      </p:sp>
    </p:spTree>
    <p:extLst>
      <p:ext uri="{BB962C8B-B14F-4D97-AF65-F5344CB8AC3E}">
        <p14:creationId xmlns:p14="http://schemas.microsoft.com/office/powerpoint/2010/main" val="3985960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3284984"/>
            <a:ext cx="8136904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primo caso – faccio uso del linguaggio di C.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Theobald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- mi riferisco alla fede qualsiasi, alla fede antropologica elementare, inaugurale, scopribile nei vissuti. Si tratta di una fede-fiducia che contiene tracce di Trascendenza.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Ad secondo livello la fede del discepolo di Cristo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69269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II. LE FORME O LE FIGURE DELLA FEDE IN PROSPETTIVA MISSIONARIA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186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484784"/>
            <a:ext cx="8676456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fede base nelle esperienze umane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dove nasce fiducia nella vita e nelle sue promesse: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Consideriamo la nascita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fede appare qui maturare nel gioco delle relazioni tra genitori e nato. Nessuno di noi ha scelto di esistere, tutti siamo stati messi al mondo e ciascuno deve accettare le condizioni della sua vita. Non siamo autosufficienti e siamo unici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“Ogni autentico mistero della vita è un invito, è il farsi presenza di un senso che silenziosamente attrae e chiama. … Non abbiamo fabbricato noi la vita. E anche se arriviamo a produrla per via tecnologica, possiamo farlo comunque solo in quanto creature provenienti da un misterioso dono della vera origine della vita stessa” (R. Mancini,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Il senso della fede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96-97) di cui non si riesce a dirne la provenienza ma che spinge ad accoglierlo e ad essere responsabili del cammino dell’esistenza all’insegna del dono, dell’amore.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9903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4C51F17-B505-4735-8BDD-9B4409A3E2CC}"/>
              </a:ext>
            </a:extLst>
          </p:cNvPr>
          <p:cNvSpPr txBox="1">
            <a:spLocks/>
          </p:cNvSpPr>
          <p:nvPr/>
        </p:nvSpPr>
        <p:spPr>
          <a:xfrm>
            <a:off x="4716016" y="3847233"/>
            <a:ext cx="3214452" cy="1024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dirty="0">
                <a:solidFill>
                  <a:schemeClr val="accent4">
                    <a:lumMod val="75000"/>
                  </a:schemeClr>
                </a:solidFill>
                <a:latin typeface="Albertus Extra Bold" panose="020E0802040304020204" pitchFamily="34" charset="0"/>
              </a:rPr>
              <a:t>MISSIONARIA</a:t>
            </a:r>
          </a:p>
          <a:p>
            <a:r>
              <a:rPr lang="it-IT" sz="2800" dirty="0">
                <a:solidFill>
                  <a:schemeClr val="accent4">
                    <a:lumMod val="75000"/>
                  </a:schemeClr>
                </a:solidFill>
                <a:latin typeface="Albertus Extra Bold" panose="020E0802040304020204" pitchFamily="34" charset="0"/>
              </a:rPr>
              <a:t>ED EDUCATIVA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923603" y="2418555"/>
            <a:ext cx="416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lbertus Extra Bold" panose="020E0802040304020204" pitchFamily="34" charset="0"/>
              </a:rPr>
              <a:t>COMUNITÀ IN ASCOLTO DEL VANGELO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D354DA6-359B-49BC-B503-4D2D3C07B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87"/>
            <a:ext cx="3851920" cy="38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5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844824"/>
            <a:ext cx="7920880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Prendiamo contatto con le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situazioni della crisi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“E’ in questi momenti, chiamati talvolta «situazioni d’apertura» si apre come una finestra sulla totalità unica dell’esistenza, nello stesso tempo donata e assente nei suoi contorni finali: il soggetto è «chiamato» a ridare senso alla propria vita» (C.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Theobald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Urgences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pastorales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236-237)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Consideriamo il tempo davanti a noi.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fede di base presuppone fiducia nelle promesse della vita, nell’avvenire dell’uomo, un orientamento al futuro che abbraccia l’amore dell’altro, il futuro di chi amiamo, e quindi ospitalità fraterna, solidarietà.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1399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2331" y="908720"/>
            <a:ext cx="8386133" cy="4801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Il racconto dell’emorroissa (Mc 5, 25-34)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Molta folla lo seguiva e gli si stringeva intorno.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25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Ora una donna, che aveva perdite di sangue da dodici anni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26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 aveva molto sofferto per opera di molti medici, spendendo tutti i suoi averi senza alcun vantaggio, anzi piuttosto peggiorando,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27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udito parlare di Gesù, venne tra la folla e da dietro toccò il suo mantello.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28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Diceva infatti: «Se riuscirò anche solo a toccare le sue vesti, sarò salvata».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29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 subito le si fermò il flusso di sangue e sentì nel suo corpo che era guarita dal male.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 subito Gesù, essendosi reso conto della forza che era uscita da lui, si voltò alla folla dicendo: «Chi ha toccato le mie vesti?».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 suoi discepoli gli dissero: «Tu vedi la folla che si stringe intorno a te e dici: “Chi mi ha toccato?”».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Egli guardava attorno, per vedere colei che aveva fatto questo.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33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 la donna, impaurita e tremante, sapendo ciò che le era accaduto, venne, gli si gettò davanti e gli disse tutta la verità.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Ed egli le disse: «Figlia, la tua fede ti ha salvata. Va’ in pace e sii guarita dal tuo male».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2. Lo spazio nel Nuovo Testamento alla pluralità delle forme della fede</a:t>
            </a:r>
          </a:p>
        </p:txBody>
      </p:sp>
    </p:spTree>
    <p:extLst>
      <p:ext uri="{BB962C8B-B14F-4D97-AF65-F5344CB8AC3E}">
        <p14:creationId xmlns:p14="http://schemas.microsoft.com/office/powerpoint/2010/main" val="3908364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4407" y="548680"/>
            <a:ext cx="8520041" cy="4037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 si considera la scena evangelica dei dieci lebbrosi guariti (Lc 17, 11-19) solo un samaritano riconosce Cristo nel dono ricevuto.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Lungo il cammino verso Gerusalemme, Gesù attraversava la Samaria e la Galilea.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Entrando in un villaggio, gli vennero incontro dieci lebbrosi, che si fermarono a distanza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13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 dissero ad alta voce: «Gesù, maestro, abbi pietà di noi!».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Appena li vide, Gesù disse loro: «Andate a presentarvi ai sacerdoti». E mentre essi andavano, furono purificati.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15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Uno di loro, vedendosi guarito, tornò indietro lodando Dio a gran voce,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16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 si prostrò davanti a Gesù, ai suoi piedi, per ringraziarlo. Era un Samaritano.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17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 Gesù osservò: «Non ne sono stati purificati dieci? E gli altri nove dove sono?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18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Non si è trovato nessuno che tornasse indietro a rendere gloria a Dio, all’infuori di questo straniero?». 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19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 gli disse: «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Àlzati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e va’; la tua fede ti ha salvato!».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07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692696"/>
            <a:ext cx="7344816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3. Una fede missionaria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Credo che la Chiesa deve prendersi carico anche della fede antropologica e accompagnare verso l’annuncio cristiano e l’adesione a Gesù Cristo.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Chiesa non è chiamata a riconoscere la loro fede base, antropologica, ad apprezzarla, a celebrarvi un segno del Regno anche se non si tratta della fede del discepolo integrata in una comunità cristiana? Credo di sì anche se la metà dell’evangelizzazione missionaria è la fede in Cristo dentro la comunità cristiana in cammino nella storia.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Possiamo pensare a parecchie persone che si incontrano nei luoghi della vita o che si rivolgono al Chiesa siano vicine a coloro che incontrarono Gesù senza attaccarsi in modo permanente a lui.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938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928990" cy="669674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9552" y="260648"/>
            <a:ext cx="1661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126008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8563" y="1277135"/>
            <a:ext cx="83577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¢"/>
            </a:pPr>
            <a:r>
              <a:rPr lang="it-IT" sz="2800" dirty="0">
                <a:cs typeface="Arial" panose="020B0604020202020204" pitchFamily="34" charset="0"/>
              </a:rPr>
              <a:t>Una </a:t>
            </a:r>
            <a:r>
              <a:rPr lang="it-IT" sz="2800" dirty="0">
                <a:solidFill>
                  <a:srgbClr val="0070C0"/>
                </a:solidFill>
                <a:cs typeface="Arial" panose="020B0604020202020204" pitchFamily="34" charset="0"/>
              </a:rPr>
              <a:t>comunità in ascolto del Vangelo</a:t>
            </a:r>
            <a:r>
              <a:rPr lang="it-IT" sz="2800" dirty="0">
                <a:cs typeface="Arial" panose="020B0604020202020204" pitchFamily="34" charset="0"/>
              </a:rPr>
              <a:t>, di un primo annuncio</a:t>
            </a:r>
          </a:p>
          <a:p>
            <a:r>
              <a:rPr lang="it-IT" sz="2800" dirty="0">
                <a:cs typeface="Arial" panose="020B0604020202020204" pitchFamily="34" charset="0"/>
              </a:rPr>
              <a:t>Per maturare come: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70C0"/>
                </a:solidFill>
                <a:cs typeface="Arial" panose="020B0604020202020204" pitchFamily="34" charset="0"/>
              </a:rPr>
              <a:t>Comunità di relazioni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70C0"/>
                </a:solidFill>
                <a:cs typeface="Arial" panose="020B0604020202020204" pitchFamily="34" charset="0"/>
              </a:rPr>
              <a:t>Comunità missionaria</a:t>
            </a:r>
          </a:p>
        </p:txBody>
      </p:sp>
      <p:sp>
        <p:nvSpPr>
          <p:cNvPr id="2" name="Rettangolo 1"/>
          <p:cNvSpPr/>
          <p:nvPr/>
        </p:nvSpPr>
        <p:spPr>
          <a:xfrm>
            <a:off x="478562" y="260648"/>
            <a:ext cx="8053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cs typeface="Arial" panose="020B0604020202020204" pitchFamily="34" charset="0"/>
              </a:rPr>
              <a:t>IL PROGETTO SI ARTICOLA SU DUE PIANI</a:t>
            </a:r>
            <a:endParaRPr lang="it-IT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8563" y="4653136"/>
            <a:ext cx="8357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sym typeface="Wingdings 2"/>
              </a:rPr>
              <a:t>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>
                <a:cs typeface="Arial" panose="020B0604020202020204" pitchFamily="34" charset="0"/>
              </a:rPr>
              <a:t>Una </a:t>
            </a:r>
            <a:r>
              <a:rPr lang="it-IT" sz="2800" dirty="0">
                <a:solidFill>
                  <a:srgbClr val="0070C0"/>
                </a:solidFill>
                <a:cs typeface="Arial" panose="020B0604020202020204" pitchFamily="34" charset="0"/>
              </a:rPr>
              <a:t>catechesi di iniziazione cristiana </a:t>
            </a:r>
            <a:r>
              <a:rPr lang="it-IT" sz="2800" dirty="0">
                <a:cs typeface="Arial" panose="020B0604020202020204" pitchFamily="34" charset="0"/>
              </a:rPr>
              <a:t>che prevede un’</a:t>
            </a:r>
            <a:r>
              <a:rPr lang="it-IT" sz="2800" dirty="0">
                <a:solidFill>
                  <a:srgbClr val="0070C0"/>
                </a:solidFill>
                <a:cs typeface="Arial" panose="020B0604020202020204" pitchFamily="34" charset="0"/>
              </a:rPr>
              <a:t>alleanza</a:t>
            </a:r>
            <a:r>
              <a:rPr lang="it-IT" sz="2800" dirty="0">
                <a:cs typeface="Arial" panose="020B0604020202020204" pitchFamily="34" charset="0"/>
              </a:rPr>
              <a:t> tra </a:t>
            </a:r>
            <a:r>
              <a:rPr lang="it-IT" sz="2800" dirty="0">
                <a:solidFill>
                  <a:srgbClr val="0070C0"/>
                </a:solidFill>
                <a:cs typeface="Arial" panose="020B0604020202020204" pitchFamily="34" charset="0"/>
              </a:rPr>
              <a:t>comunità cristiana e famiglia</a:t>
            </a:r>
          </a:p>
        </p:txBody>
      </p:sp>
    </p:spTree>
    <p:extLst>
      <p:ext uri="{BB962C8B-B14F-4D97-AF65-F5344CB8AC3E}">
        <p14:creationId xmlns:p14="http://schemas.microsoft.com/office/powerpoint/2010/main" val="303410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05273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cs typeface="Arial" panose="020B0604020202020204" pitchFamily="34" charset="0"/>
              </a:rPr>
              <a:t>NON VUOL ESSERE UN MODELLO COMPIUTO CHE VA COPIATO E REALIZZATO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234888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0070C0"/>
                </a:solidFill>
                <a:cs typeface="Arial" panose="020B0604020202020204" pitchFamily="34" charset="0"/>
              </a:rPr>
              <a:t>VUOLE ESSERE PIUTTOSTO LO STIMOLO AD ATTIVARE UN PROCESSO DA REALIZZARE SE NECESSARIO CON GRADUALITÀ, DA COMPLETARE ED ARRICCHIRE IN MODO DIFFERENZIATO IN BASE ALLE METE E RISORSE DELLE SINGOLE COMUNIT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À</a:t>
            </a:r>
            <a:endParaRPr lang="it-IT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479715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cs typeface="Arial" panose="020B0604020202020204" pitchFamily="34" charset="0"/>
              </a:rPr>
              <a:t>IL PROCESSO DA ATTIVARE NELLE COMUNITÀ RICHIEDE UN GRUPPO PROGETTO O REGIA DI TIPO OPERATIVO E ANCHE RAPPRESENTATIVO</a:t>
            </a:r>
          </a:p>
        </p:txBody>
      </p:sp>
    </p:spTree>
    <p:extLst>
      <p:ext uri="{BB962C8B-B14F-4D97-AF65-F5344CB8AC3E}">
        <p14:creationId xmlns:p14="http://schemas.microsoft.com/office/powerpoint/2010/main" val="230825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93BF50-190F-4339-A60F-BE8C0255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62560"/>
            <a:ext cx="9020519" cy="598016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0070C0"/>
                </a:solidFill>
                <a:sym typeface="Wingdings 2"/>
              </a:rPr>
              <a:t></a:t>
            </a:r>
            <a:r>
              <a:rPr lang="it-IT" sz="4000" b="1" dirty="0">
                <a:sym typeface="Wingdings 2"/>
              </a:rPr>
              <a:t> </a:t>
            </a:r>
            <a:r>
              <a:rPr lang="it-IT" sz="3600" b="1" dirty="0"/>
              <a:t>PER UNA COMUNITÀ EVANGELIZZATA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77667" y="880217"/>
            <a:ext cx="7819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Proposta di evangelizzazione rivolta a tutti i gruppi e alle persone interessate sulla base dell’anno liturgico </a:t>
            </a:r>
            <a:r>
              <a:rPr lang="it-IT" sz="2400" dirty="0"/>
              <a:t>(EG, 163-165; CV, 111-133)</a:t>
            </a:r>
            <a:r>
              <a:rPr lang="it-IT" sz="2400" b="1" dirty="0"/>
              <a:t>.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E6A4E93-F540-47F9-8CEE-85F07D9AF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529840"/>
            <a:ext cx="8424936" cy="3851488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NOVEMBRE: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tesoro e una perla da comprare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(Mt 13, 44-46);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B0A0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DICEMBRE: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Diede alla luce un figlio, Dio con noi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(Mt 1,18-24);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GENNAIO: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ricerca di Gesù per adorarlo e offrirgli doni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(Mt 2,1-12);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B0A0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FEBBRAIO: 4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Gesù ci rivela un Padre appassionato dell’uomo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(Mt 18,12-14);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MARZO: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Gesù si fa pane e dona la sua vita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(Mt 26,26-29);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B0A0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APRILE: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Gesù il crocifisso è risorto e si fa incontrare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(Mt 28,1-10);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B0A0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MAGGIO: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Gesù vuol farci suoi amici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(Mt 4,18-22)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B0A0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it-IT" sz="2000" dirty="0">
              <a:solidFill>
                <a:srgbClr val="0B0A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0FDDEBF-FAAB-4938-955C-5B71E6CE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16633"/>
            <a:ext cx="8249529" cy="576064"/>
          </a:xfrm>
        </p:spPr>
        <p:txBody>
          <a:bodyPr>
            <a:normAutofit fontScale="90000"/>
          </a:bodyPr>
          <a:lstStyle/>
          <a:p>
            <a:r>
              <a:rPr lang="it-IT" sz="3200" b="1" dirty="0">
                <a:solidFill>
                  <a:srgbClr val="0070C0"/>
                </a:solidFill>
                <a:sym typeface="Wingdings 2"/>
              </a:rPr>
              <a:t></a:t>
            </a:r>
            <a:r>
              <a:rPr lang="it-IT" sz="3200" b="1" dirty="0">
                <a:solidFill>
                  <a:srgbClr val="FF0000"/>
                </a:solidFill>
                <a:sym typeface="Wingdings 2"/>
              </a:rPr>
              <a:t> </a:t>
            </a:r>
            <a:r>
              <a:rPr lang="it-IT" sz="3200" b="1" dirty="0"/>
              <a:t>PROPOSTA DI INIZIAZIONE CRISTIANA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613AC-C3A0-43EC-9DEA-942C30909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6" y="764704"/>
            <a:ext cx="8249529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dirty="0"/>
              <a:t>Gli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b="1" dirty="0">
                <a:solidFill>
                  <a:srgbClr val="0070C0"/>
                </a:solidFill>
              </a:rPr>
              <a:t>incontri essenziali saranno mensili </a:t>
            </a:r>
            <a:r>
              <a:rPr lang="it-IT" sz="2400" dirty="0"/>
              <a:t>(7 all’anno) divisi in due momenti:</a:t>
            </a:r>
          </a:p>
          <a:p>
            <a:pPr marL="0" indent="0" algn="just">
              <a:buNone/>
            </a:pPr>
            <a:endParaRPr lang="it-IT" sz="2800" dirty="0"/>
          </a:p>
          <a:p>
            <a:pPr marL="1077913" lvl="0" algn="just"/>
            <a:r>
              <a:rPr lang="it-IT" sz="2200" b="1" dirty="0">
                <a:solidFill>
                  <a:srgbClr val="7030A0"/>
                </a:solidFill>
              </a:rPr>
              <a:t>Primo momento </a:t>
            </a:r>
            <a:r>
              <a:rPr lang="it-IT" sz="2200" dirty="0"/>
              <a:t>comune per tutti i gruppi: </a:t>
            </a:r>
            <a:r>
              <a:rPr lang="it-IT" sz="2200" b="1" dirty="0"/>
              <a:t>Lettura del testo biblico per la comunità e sua presentazione</a:t>
            </a:r>
          </a:p>
          <a:p>
            <a:pPr marL="1077913" lvl="0" algn="just"/>
            <a:endParaRPr lang="it-IT" sz="2200" dirty="0"/>
          </a:p>
          <a:p>
            <a:pPr marL="1077913" lvl="0" algn="just"/>
            <a:r>
              <a:rPr lang="it-IT" sz="2200" b="1" dirty="0">
                <a:solidFill>
                  <a:srgbClr val="7030A0"/>
                </a:solidFill>
              </a:rPr>
              <a:t>Secondo momento</a:t>
            </a:r>
            <a:r>
              <a:rPr lang="it-IT" sz="2200" dirty="0"/>
              <a:t>: </a:t>
            </a:r>
            <a:r>
              <a:rPr lang="it-IT" sz="2200" b="1" dirty="0">
                <a:solidFill>
                  <a:srgbClr val="0070C0"/>
                </a:solidFill>
              </a:rPr>
              <a:t>Incontro per fasce d’età</a:t>
            </a:r>
            <a:endParaRPr lang="it-IT" sz="2200" dirty="0">
              <a:solidFill>
                <a:srgbClr val="0070C0"/>
              </a:solidFill>
            </a:endParaRPr>
          </a:p>
          <a:p>
            <a:pPr marL="1077913" algn="just"/>
            <a:r>
              <a:rPr lang="it-IT" sz="2200" b="1" dirty="0"/>
              <a:t>II - III Primaria: </a:t>
            </a:r>
            <a:r>
              <a:rPr lang="it-IT" sz="2200" b="1" dirty="0">
                <a:solidFill>
                  <a:srgbClr val="0070C0"/>
                </a:solidFill>
              </a:rPr>
              <a:t>primo annuncio</a:t>
            </a:r>
          </a:p>
          <a:p>
            <a:pPr marL="1077913" algn="just"/>
            <a:r>
              <a:rPr lang="it-IT" sz="2200" b="1" dirty="0"/>
              <a:t>IV - V Primaria: </a:t>
            </a:r>
            <a:r>
              <a:rPr lang="it-IT" sz="2200" b="1" dirty="0">
                <a:solidFill>
                  <a:srgbClr val="0070C0"/>
                </a:solidFill>
              </a:rPr>
              <a:t>esperienza simbolica, sacramentale</a:t>
            </a:r>
          </a:p>
          <a:p>
            <a:pPr marL="1077913" algn="just"/>
            <a:r>
              <a:rPr lang="it-IT" sz="2200" b="1" dirty="0"/>
              <a:t>I – II Secondaria di 1° grado:</a:t>
            </a:r>
            <a:r>
              <a:rPr lang="it-IT" sz="2200" b="1" dirty="0">
                <a:solidFill>
                  <a:srgbClr val="0070C0"/>
                </a:solidFill>
              </a:rPr>
              <a:t> cammino vocazionale </a:t>
            </a:r>
          </a:p>
          <a:p>
            <a:pPr marL="735013" indent="0" algn="just">
              <a:buNone/>
            </a:pPr>
            <a:r>
              <a:rPr lang="it-IT" sz="2200" b="1" dirty="0">
                <a:solidFill>
                  <a:srgbClr val="0070C0"/>
                </a:solidFill>
              </a:rPr>
              <a:t>	   ed ecclesiale </a:t>
            </a:r>
          </a:p>
          <a:p>
            <a:pPr marL="1077913" algn="just"/>
            <a:r>
              <a:rPr lang="it-IT" sz="2200" b="1" dirty="0"/>
              <a:t>Adolescenti: </a:t>
            </a:r>
            <a:r>
              <a:rPr lang="it-IT" sz="2200" b="1" dirty="0">
                <a:solidFill>
                  <a:srgbClr val="0070C0"/>
                </a:solidFill>
              </a:rPr>
              <a:t>progetto animazione adolescenti</a:t>
            </a:r>
          </a:p>
          <a:p>
            <a:pPr marL="1077913" algn="just"/>
            <a:endParaRPr lang="it-IT" sz="2200" b="1" dirty="0"/>
          </a:p>
          <a:p>
            <a:pPr marL="0" indent="0">
              <a:buNone/>
            </a:pPr>
            <a:r>
              <a:rPr lang="it-IT" sz="2200" dirty="0"/>
              <a:t>	» </a:t>
            </a:r>
            <a:r>
              <a:rPr lang="it-IT" sz="2200" b="1" dirty="0"/>
              <a:t>Laboratori espressivi con metodologie diverse</a:t>
            </a:r>
          </a:p>
          <a:p>
            <a:pPr marL="0" indent="0">
              <a:buNone/>
            </a:pPr>
            <a:r>
              <a:rPr lang="it-IT" sz="2200" dirty="0"/>
              <a:t>	» </a:t>
            </a:r>
            <a:r>
              <a:rPr lang="it-IT" sz="2200" b="1" dirty="0"/>
              <a:t>Celebrazioni domenicali e specifiche</a:t>
            </a:r>
          </a:p>
          <a:p>
            <a:pPr marL="0" indent="0">
              <a:buNone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49020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E0FD901-CF72-16DA-B6BB-38C816178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7" y="174246"/>
            <a:ext cx="5616625" cy="650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1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persona, interni, portatile&#10;&#10;Descrizione generata automaticamente">
            <a:extLst>
              <a:ext uri="{FF2B5EF4-FFF2-40B4-BE49-F238E27FC236}">
                <a16:creationId xmlns:a16="http://schemas.microsoft.com/office/drawing/2014/main" id="{C16AAA98-599A-1A83-4B3F-3B8024F5A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3" r="17493" b="-2"/>
          <a:stretch/>
        </p:blipFill>
        <p:spPr>
          <a:xfrm>
            <a:off x="4348157" y="10"/>
            <a:ext cx="4795614" cy="5143490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76DBE38-942F-4804-B24A-44DCEEE3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9" y="806450"/>
            <a:ext cx="3602727" cy="1633382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cs typeface="Mongolian Baiti" panose="03000500000000000000" pitchFamily="66" charset="0"/>
              </a:rPr>
              <a:t>Formazione </a:t>
            </a:r>
            <a:br>
              <a:rPr lang="it-IT" sz="4800" b="1" dirty="0">
                <a:solidFill>
                  <a:schemeClr val="accent1">
                    <a:lumMod val="75000"/>
                  </a:schemeClr>
                </a:solidFill>
                <a:cs typeface="Mongolian Baiti" panose="03000500000000000000" pitchFamily="66" charset="0"/>
              </a:rPr>
            </a:b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cs typeface="Mongolian Baiti" panose="03000500000000000000" pitchFamily="66" charset="0"/>
              </a:rPr>
              <a:t>per catechisti</a:t>
            </a:r>
            <a:endParaRPr lang="it-IT" sz="4800" dirty="0">
              <a:solidFill>
                <a:schemeClr val="accent1">
                  <a:lumMod val="75000"/>
                </a:schemeClr>
              </a:solidFill>
              <a:cs typeface="Mongolian Baiti" panose="03000500000000000000" pitchFamily="66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2EEEDD-C086-40D6-A177-580C20F4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8" y="2561357"/>
            <a:ext cx="3602726" cy="304569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sz="1500" dirty="0">
                <a:solidFill>
                  <a:schemeClr val="bg2">
                    <a:lumMod val="50000"/>
                  </a:schemeClr>
                </a:solidFill>
              </a:rPr>
              <a:t>28 settembre 2022</a:t>
            </a:r>
          </a:p>
          <a:p>
            <a:pPr marL="0" indent="0">
              <a:buNone/>
            </a:pPr>
            <a:endParaRPr lang="it-IT" sz="15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it-IT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FEDE NEL CAMMINO PERSONALE </a:t>
            </a:r>
          </a:p>
          <a:p>
            <a:pPr marL="0" indent="0" algn="ctr">
              <a:buNone/>
            </a:pPr>
            <a:r>
              <a:rPr lang="it-IT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NEL COMPITO MISSIONARIO</a:t>
            </a:r>
          </a:p>
          <a:p>
            <a:pPr marL="0" indent="0">
              <a:buNone/>
            </a:pPr>
            <a:endParaRPr lang="it-IT" sz="15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it-IT" sz="1500" dirty="0">
                <a:solidFill>
                  <a:srgbClr val="000000"/>
                </a:solidFill>
              </a:rPr>
              <a:t>con padre Matteo Giuliani</a:t>
            </a: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9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490" y="2840655"/>
            <a:ext cx="7772400" cy="216267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FEDE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CAMMINO PERSONALE COMPITO MISSIONARIO</a:t>
            </a: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" y="20715"/>
            <a:ext cx="3177885" cy="238341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9872" y="1166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Formazione dei catechisti,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Trento 28 settembre 2022</a:t>
            </a:r>
          </a:p>
        </p:txBody>
      </p:sp>
    </p:spTree>
    <p:extLst>
      <p:ext uri="{BB962C8B-B14F-4D97-AF65-F5344CB8AC3E}">
        <p14:creationId xmlns:p14="http://schemas.microsoft.com/office/powerpoint/2010/main" val="2063675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2160</Words>
  <Application>Microsoft Office PowerPoint</Application>
  <PresentationFormat>Presentazione su schermo (4:3)</PresentationFormat>
  <Paragraphs>150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24</vt:i4>
      </vt:variant>
    </vt:vector>
  </HeadingPairs>
  <TitlesOfParts>
    <vt:vector size="34" baseType="lpstr">
      <vt:lpstr>Albertus Extra Bold</vt:lpstr>
      <vt:lpstr>Arial</vt:lpstr>
      <vt:lpstr>Calibri</vt:lpstr>
      <vt:lpstr>Calibri Light</vt:lpstr>
      <vt:lpstr>Trebuchet MS</vt:lpstr>
      <vt:lpstr>Wingdings 2</vt:lpstr>
      <vt:lpstr>Wingdings 3</vt:lpstr>
      <vt:lpstr>Tema di Office</vt:lpstr>
      <vt:lpstr>1_Tema di Office</vt:lpstr>
      <vt:lpstr>Facet</vt:lpstr>
      <vt:lpstr>Formazione  per catechisti</vt:lpstr>
      <vt:lpstr>Presentazione standard di PowerPoint</vt:lpstr>
      <vt:lpstr>Presentazione standard di PowerPoint</vt:lpstr>
      <vt:lpstr>Presentazione standard di PowerPoint</vt:lpstr>
      <vt:lpstr> PER UNA COMUNITÀ EVANGELIZZATA</vt:lpstr>
      <vt:lpstr> PROPOSTA DI INIZIAZIONE CRISTIANA</vt:lpstr>
      <vt:lpstr>Presentazione standard di PowerPoint</vt:lpstr>
      <vt:lpstr>Formazione  per catechisti</vt:lpstr>
      <vt:lpstr>LA FEDE CAMMINO PERSONALE COMPITO MISSIONARIO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Beatrice Job</cp:lastModifiedBy>
  <cp:revision>23</cp:revision>
  <dcterms:created xsi:type="dcterms:W3CDTF">2021-09-11T14:00:53Z</dcterms:created>
  <dcterms:modified xsi:type="dcterms:W3CDTF">2022-09-29T09:49:15Z</dcterms:modified>
</cp:coreProperties>
</file>