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2"/>
  </p:notesMasterIdLst>
  <p:sldIdLst>
    <p:sldId id="256" r:id="rId2"/>
    <p:sldId id="262" r:id="rId3"/>
    <p:sldId id="275" r:id="rId4"/>
    <p:sldId id="282" r:id="rId5"/>
    <p:sldId id="281" r:id="rId6"/>
    <p:sldId id="278" r:id="rId7"/>
    <p:sldId id="265" r:id="rId8"/>
    <p:sldId id="280" r:id="rId9"/>
    <p:sldId id="279" r:id="rId10"/>
    <p:sldId id="267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E8D5"/>
    <a:srgbClr val="662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40EF8-AFC2-4F34-9781-73DE1C2A6F0F}" type="datetimeFigureOut">
              <a:rPr lang="it-IT" smtClean="0"/>
              <a:t>12/09/2018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D368B-D293-460E-A9A0-F0279EC5E4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4744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12/09/2018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234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12/09/2018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721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12/09/2018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1069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12/09/2018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686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12/09/2018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343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12/09/2018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0121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12/09/2018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7462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12/09/2018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8842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12/09/2018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6525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F49D355-16BD-4E45-BD9A-5EA878CF7CBD}" type="datetimeFigureOut">
              <a:rPr lang="it-IT" smtClean="0"/>
              <a:t>12/09/2018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2994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12/09/2018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6559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12/09/2018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9070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836712"/>
            <a:ext cx="3843412" cy="482453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sp>
        <p:nvSpPr>
          <p:cNvPr id="3" name="Titolo 1"/>
          <p:cNvSpPr txBox="1">
            <a:spLocks/>
          </p:cNvSpPr>
          <p:nvPr/>
        </p:nvSpPr>
        <p:spPr>
          <a:xfrm>
            <a:off x="5126310" y="1844824"/>
            <a:ext cx="3478138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5400" b="1" dirty="0" smtClean="0">
                <a:solidFill>
                  <a:schemeClr val="accent2">
                    <a:lumMod val="75000"/>
                  </a:schemeClr>
                </a:solidFill>
              </a:rPr>
              <a:t>Incontri </a:t>
            </a:r>
          </a:p>
          <a:p>
            <a:r>
              <a:rPr lang="it-IT" sz="5400" b="1" dirty="0" smtClean="0">
                <a:solidFill>
                  <a:schemeClr val="accent2">
                    <a:lumMod val="75000"/>
                  </a:schemeClr>
                </a:solidFill>
              </a:rPr>
              <a:t>sul Vangelo per adulti</a:t>
            </a:r>
            <a:endParaRPr lang="it-IT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89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5085184"/>
            <a:ext cx="7056784" cy="115212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it-IT" sz="2600" dirty="0" smtClean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it-IT" sz="2600" smtClean="0">
                <a:solidFill>
                  <a:schemeClr val="accent2">
                    <a:lumMod val="75000"/>
                  </a:schemeClr>
                </a:solidFill>
                <a:latin typeface="Cooper Black" panose="0208090404030B020404" pitchFamily="18" charset="0"/>
              </a:rPr>
              <a:t>Il Vangelo </a:t>
            </a:r>
            <a:r>
              <a:rPr lang="it-IT" sz="2600" dirty="0" smtClean="0">
                <a:solidFill>
                  <a:schemeClr val="accent2">
                    <a:lumMod val="75000"/>
                  </a:schemeClr>
                </a:solidFill>
                <a:latin typeface="Cooper Black" panose="0208090404030B020404" pitchFamily="18" charset="0"/>
              </a:rPr>
              <a:t>trasforma </a:t>
            </a:r>
          </a:p>
          <a:p>
            <a:pPr marL="0" indent="0" algn="ctr">
              <a:buNone/>
            </a:pPr>
            <a:r>
              <a:rPr lang="it-IT" sz="2600" dirty="0" smtClean="0">
                <a:solidFill>
                  <a:schemeClr val="accent2">
                    <a:lumMod val="75000"/>
                  </a:schemeClr>
                </a:solidFill>
                <a:latin typeface="Cooper Black" panose="0208090404030B020404" pitchFamily="18" charset="0"/>
              </a:rPr>
              <a:t>l’uomo nella sua interezza.</a:t>
            </a:r>
            <a:r>
              <a:rPr lang="it-IT" sz="2600" dirty="0" smtClean="0">
                <a:solidFill>
                  <a:schemeClr val="accent2">
                    <a:lumMod val="75000"/>
                  </a:schemeClr>
                </a:solidFill>
              </a:rPr>
              <a:t>» </a:t>
            </a:r>
          </a:p>
          <a:p>
            <a:pPr marL="0" indent="0" algn="ctr">
              <a:buNone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(Papa Francesco)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96" y="476672"/>
            <a:ext cx="2524032" cy="3168352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491880" y="1804262"/>
            <a:ext cx="4608512" cy="267765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Non una proposta </a:t>
            </a:r>
          </a:p>
          <a:p>
            <a:pPr algn="ctr"/>
            <a:r>
              <a:rPr lang="it-IT" sz="2800" dirty="0" smtClean="0"/>
              <a:t>che si somma alle altre, </a:t>
            </a:r>
          </a:p>
          <a:p>
            <a:pPr algn="ctr"/>
            <a:r>
              <a:rPr lang="it-IT" sz="2800" dirty="0" smtClean="0"/>
              <a:t>ma un modo per ridare senso a ciò che c’è già</a:t>
            </a:r>
          </a:p>
          <a:p>
            <a:pPr algn="ctr"/>
            <a:r>
              <a:rPr lang="it-IT" sz="2800" dirty="0"/>
              <a:t>e</a:t>
            </a:r>
            <a:r>
              <a:rPr lang="it-IT" sz="2800" dirty="0" smtClean="0"/>
              <a:t> </a:t>
            </a:r>
            <a:r>
              <a:rPr lang="it-IT" sz="2800" b="1" dirty="0" smtClean="0"/>
              <a:t>rigenerare il nostro essere chiesa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273716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50106"/>
          </a:xfrm>
        </p:spPr>
        <p:txBody>
          <a:bodyPr/>
          <a:lstStyle/>
          <a:p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COME</a:t>
            </a:r>
            <a:endParaRPr lang="it-IT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it-IT" sz="3000" b="1" dirty="0" smtClean="0">
                <a:solidFill>
                  <a:schemeClr val="accent2">
                    <a:lumMod val="75000"/>
                  </a:schemeClr>
                </a:solidFill>
              </a:rPr>
              <a:t>incontri a gruppo grande </a:t>
            </a:r>
            <a:r>
              <a:rPr lang="it-IT" sz="3000" dirty="0" smtClean="0"/>
              <a:t>per conoscere la proposta, condividerne lo stile, superare la chiusura dei piccoli gruppi</a:t>
            </a:r>
            <a:endParaRPr lang="it-IT" dirty="0" smtClean="0"/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it-IT" sz="3000" b="1" dirty="0" smtClean="0">
                <a:solidFill>
                  <a:schemeClr val="accent2">
                    <a:lumMod val="75000"/>
                  </a:schemeClr>
                </a:solidFill>
              </a:rPr>
              <a:t>Incontri con il vescovo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it-IT" sz="3000" b="1" dirty="0" smtClean="0">
                <a:solidFill>
                  <a:schemeClr val="accent2">
                    <a:lumMod val="75000"/>
                  </a:schemeClr>
                </a:solidFill>
              </a:rPr>
              <a:t>Incontri a piccoli gruppi</a:t>
            </a:r>
            <a:r>
              <a:rPr lang="it-IT" sz="3000" dirty="0" smtClean="0"/>
              <a:t> di 10/12 persone in parrocchia in due periodi dell’anno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708920"/>
            <a:ext cx="1127200" cy="1417504"/>
          </a:xfrm>
          <a:prstGeom prst="rect">
            <a:avLst/>
          </a:prstGeom>
          <a:noFill/>
          <a:ln>
            <a:noFill/>
          </a:ln>
          <a:effectLst>
            <a:glow rad="101600">
              <a:schemeClr val="bg1"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746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86604"/>
            <a:ext cx="7827208" cy="1450757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INCONTRI a gruppo grande</a:t>
            </a:r>
            <a:b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introduttivi</a:t>
            </a:r>
            <a:endParaRPr lang="it-IT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988840"/>
            <a:ext cx="8208912" cy="288032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it-IT" sz="3000" b="1" dirty="0" smtClean="0"/>
              <a:t>  come </a:t>
            </a:r>
            <a:r>
              <a:rPr lang="it-IT" sz="3000" b="1" dirty="0"/>
              <a:t>si legge la </a:t>
            </a:r>
            <a:r>
              <a:rPr lang="it-IT" sz="3000" b="1" dirty="0" smtClean="0"/>
              <a:t>Bibbia </a:t>
            </a:r>
            <a:r>
              <a:rPr lang="it-IT" sz="3000" dirty="0" smtClean="0"/>
              <a:t>alla ricerca del volto di Dio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3000" dirty="0" smtClean="0"/>
              <a:t>  un incontro per </a:t>
            </a:r>
            <a:r>
              <a:rPr lang="it-IT" sz="3000" b="1" dirty="0" smtClean="0"/>
              <a:t>sperimentare  direttamente la proposta</a:t>
            </a:r>
            <a:r>
              <a:rPr lang="it-IT" sz="3000" dirty="0" smtClean="0"/>
              <a:t> prima di proporla ad altri </a:t>
            </a:r>
            <a:br>
              <a:rPr lang="it-IT" sz="3000" dirty="0" smtClean="0"/>
            </a:br>
            <a:r>
              <a:rPr lang="it-IT" sz="3000" dirty="0" smtClean="0"/>
              <a:t>(scheda, gestione del gruppo, facilitatore, tempi,…) </a:t>
            </a:r>
          </a:p>
          <a:p>
            <a:pPr marL="0" indent="0">
              <a:buNone/>
            </a:pPr>
            <a:endParaRPr lang="it-IT" sz="3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115616" y="5157192"/>
            <a:ext cx="6840760" cy="1077218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Per i comitati </a:t>
            </a:r>
          </a:p>
          <a:p>
            <a:pPr algn="ctr"/>
            <a:r>
              <a:rPr lang="it-IT" sz="3200" dirty="0" smtClean="0"/>
              <a:t>e per chi desidera mettersi in gioco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28123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683192" cy="1080119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it-IT" sz="4000" b="1" dirty="0" smtClean="0">
                <a:solidFill>
                  <a:srgbClr val="BD582C">
                    <a:lumMod val="75000"/>
                  </a:srgbClr>
                </a:solidFill>
                <a:ea typeface="+mn-ea"/>
                <a:cs typeface="+mn-cs"/>
              </a:rPr>
              <a:t/>
            </a:r>
            <a:br>
              <a:rPr lang="it-IT" sz="4000" b="1" dirty="0" smtClean="0">
                <a:solidFill>
                  <a:srgbClr val="BD582C">
                    <a:lumMod val="75000"/>
                  </a:srgbClr>
                </a:solidFill>
                <a:ea typeface="+mn-ea"/>
                <a:cs typeface="+mn-cs"/>
              </a:rPr>
            </a:br>
            <a:r>
              <a:rPr lang="it-IT" b="1" dirty="0" smtClean="0">
                <a:solidFill>
                  <a:srgbClr val="BD582C">
                    <a:lumMod val="75000"/>
                  </a:srgbClr>
                </a:solidFill>
                <a:ea typeface="+mn-ea"/>
                <a:cs typeface="+mn-cs"/>
              </a:rPr>
              <a:t>INCONTRI </a:t>
            </a:r>
            <a:r>
              <a:rPr lang="it-IT" b="1" dirty="0">
                <a:solidFill>
                  <a:srgbClr val="BD582C">
                    <a:lumMod val="75000"/>
                  </a:srgbClr>
                </a:solidFill>
                <a:ea typeface="+mn-ea"/>
                <a:cs typeface="+mn-cs"/>
              </a:rPr>
              <a:t>CON IL VESCOVO</a:t>
            </a:r>
            <a:br>
              <a:rPr lang="it-IT" b="1" dirty="0">
                <a:solidFill>
                  <a:srgbClr val="BD582C">
                    <a:lumMod val="75000"/>
                  </a:srgbClr>
                </a:solidFill>
                <a:ea typeface="+mn-ea"/>
                <a:cs typeface="+mn-cs"/>
              </a:rPr>
            </a:br>
            <a:r>
              <a:rPr lang="it-IT" b="1" dirty="0" smtClean="0">
                <a:solidFill>
                  <a:srgbClr val="BD582C">
                    <a:lumMod val="75000"/>
                  </a:srgbClr>
                </a:solidFill>
                <a:ea typeface="+mn-ea"/>
                <a:cs typeface="+mn-cs"/>
              </a:rPr>
              <a:t>2018-2019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it-IT" sz="3000" b="1" dirty="0">
                <a:solidFill>
                  <a:srgbClr val="000000"/>
                </a:solidFill>
              </a:rPr>
              <a:t>Sabato 27 ottobre</a:t>
            </a:r>
            <a:r>
              <a:rPr lang="it-IT" sz="3000" dirty="0">
                <a:solidFill>
                  <a:srgbClr val="000000"/>
                </a:solidFill>
              </a:rPr>
              <a:t>, ore 15.00-17.00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it-IT" sz="3000" b="1" dirty="0">
                <a:solidFill>
                  <a:srgbClr val="000000"/>
                </a:solidFill>
              </a:rPr>
              <a:t>Domenica 17 marzo</a:t>
            </a:r>
            <a:r>
              <a:rPr lang="it-IT" sz="3000" dirty="0">
                <a:solidFill>
                  <a:srgbClr val="000000"/>
                </a:solidFill>
              </a:rPr>
              <a:t>, ore 15.00-17.00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it-IT" sz="3000" dirty="0">
                <a:solidFill>
                  <a:srgbClr val="000000"/>
                </a:solidFill>
              </a:rPr>
              <a:t>Chiesa del Santissimo </a:t>
            </a:r>
            <a:r>
              <a:rPr lang="it-IT" sz="3000" dirty="0" smtClean="0">
                <a:solidFill>
                  <a:srgbClr val="000000"/>
                </a:solidFill>
              </a:rPr>
              <a:t>–Trento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it-IT" sz="3000" dirty="0">
              <a:solidFill>
                <a:srgbClr val="000000"/>
              </a:solidFill>
            </a:endParaRP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SzTx/>
              <a:buFont typeface="Wingdings" panose="05000000000000000000" pitchFamily="2" charset="2"/>
              <a:buChar char="Ø"/>
            </a:pPr>
            <a:r>
              <a:rPr lang="it-IT" sz="2500" dirty="0">
                <a:solidFill>
                  <a:srgbClr val="000000"/>
                </a:solidFill>
              </a:rPr>
              <a:t>Per entrare nello </a:t>
            </a:r>
            <a:r>
              <a:rPr lang="it-IT" sz="2500" b="1" dirty="0">
                <a:solidFill>
                  <a:srgbClr val="BD582C">
                    <a:lumMod val="75000"/>
                  </a:srgbClr>
                </a:solidFill>
              </a:rPr>
              <a:t>stile</a:t>
            </a:r>
            <a:r>
              <a:rPr lang="it-IT" sz="2500" dirty="0">
                <a:solidFill>
                  <a:srgbClr val="BD582C">
                    <a:lumMod val="75000"/>
                  </a:srgbClr>
                </a:solidFill>
              </a:rPr>
              <a:t> </a:t>
            </a:r>
            <a:r>
              <a:rPr lang="it-IT" sz="2500" dirty="0">
                <a:solidFill>
                  <a:srgbClr val="000000"/>
                </a:solidFill>
              </a:rPr>
              <a:t>della </a:t>
            </a:r>
            <a:r>
              <a:rPr lang="it-IT" sz="2500" dirty="0" smtClean="0">
                <a:solidFill>
                  <a:srgbClr val="000000"/>
                </a:solidFill>
              </a:rPr>
              <a:t>proposta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SzTx/>
              <a:buFont typeface="Wingdings" panose="05000000000000000000" pitchFamily="2" charset="2"/>
              <a:buChar char="Ø"/>
            </a:pPr>
            <a:r>
              <a:rPr lang="it-IT" sz="2500" dirty="0" smtClean="0">
                <a:solidFill>
                  <a:srgbClr val="000000"/>
                </a:solidFill>
              </a:rPr>
              <a:t>Per toccare con mano il </a:t>
            </a:r>
            <a:r>
              <a:rPr lang="it-IT" sz="2500" b="1" dirty="0" smtClean="0">
                <a:solidFill>
                  <a:srgbClr val="BD582C">
                    <a:lumMod val="75000"/>
                  </a:srgbClr>
                </a:solidFill>
              </a:rPr>
              <a:t>respiro</a:t>
            </a:r>
            <a:r>
              <a:rPr lang="it-IT" sz="2500" dirty="0" smtClean="0">
                <a:solidFill>
                  <a:srgbClr val="BD582C">
                    <a:lumMod val="75000"/>
                  </a:srgbClr>
                </a:solidFill>
              </a:rPr>
              <a:t> </a:t>
            </a:r>
            <a:r>
              <a:rPr lang="it-IT" sz="2500" b="1" dirty="0" smtClean="0">
                <a:solidFill>
                  <a:srgbClr val="BD582C">
                    <a:lumMod val="75000"/>
                  </a:srgbClr>
                </a:solidFill>
              </a:rPr>
              <a:t>diocesano</a:t>
            </a:r>
            <a:r>
              <a:rPr lang="it-IT" sz="2500" dirty="0" smtClean="0">
                <a:solidFill>
                  <a:srgbClr val="BD582C">
                    <a:lumMod val="75000"/>
                  </a:srgbClr>
                </a:solidFill>
              </a:rPr>
              <a:t> </a:t>
            </a:r>
            <a:r>
              <a:rPr lang="it-IT" sz="2500" dirty="0" smtClean="0">
                <a:solidFill>
                  <a:srgbClr val="000000"/>
                </a:solidFill>
              </a:rPr>
              <a:t>della           proposta </a:t>
            </a:r>
            <a:endParaRPr lang="it-IT" sz="2500" dirty="0">
              <a:solidFill>
                <a:srgbClr val="000000"/>
              </a:solidFill>
            </a:endParaRP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Tx/>
              <a:buFont typeface="Wingdings" panose="05000000000000000000" pitchFamily="2" charset="2"/>
              <a:buChar char="Ø"/>
            </a:pPr>
            <a:r>
              <a:rPr lang="it-IT" sz="2500" dirty="0">
                <a:solidFill>
                  <a:srgbClr val="000000"/>
                </a:solidFill>
              </a:rPr>
              <a:t>Per sentirsi </a:t>
            </a:r>
            <a:r>
              <a:rPr lang="it-IT" sz="2500" b="1" dirty="0">
                <a:solidFill>
                  <a:srgbClr val="BD582C">
                    <a:lumMod val="75000"/>
                  </a:srgbClr>
                </a:solidFill>
              </a:rPr>
              <a:t>comunità</a:t>
            </a:r>
            <a:r>
              <a:rPr lang="it-IT" sz="2500" dirty="0">
                <a:solidFill>
                  <a:srgbClr val="BD582C">
                    <a:lumMod val="75000"/>
                  </a:srgbClr>
                </a:solidFill>
              </a:rPr>
              <a:t> </a:t>
            </a:r>
            <a:r>
              <a:rPr lang="it-IT" sz="2500" dirty="0">
                <a:solidFill>
                  <a:srgbClr val="000000"/>
                </a:solidFill>
              </a:rPr>
              <a:t>in cammino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it-IT" sz="3000" dirty="0">
              <a:solidFill>
                <a:srgbClr val="000000"/>
              </a:solidFill>
            </a:endParaRPr>
          </a:p>
          <a:p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589240"/>
            <a:ext cx="6505575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138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86605"/>
            <a:ext cx="7899216" cy="1126172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INCONTRI IN PICCOLI GRUPPI IN PARROCCHIA</a:t>
            </a:r>
            <a:endParaRPr lang="it-IT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000" b="1" dirty="0" smtClean="0"/>
              <a:t>Come</a:t>
            </a:r>
            <a:r>
              <a:rPr lang="it-IT" sz="3000" dirty="0" smtClean="0"/>
              <a:t>: piccoli gruppi di </a:t>
            </a:r>
            <a:r>
              <a:rPr lang="it-IT" sz="3000" dirty="0" smtClean="0">
                <a:solidFill>
                  <a:schemeClr val="accent2">
                    <a:lumMod val="75000"/>
                  </a:schemeClr>
                </a:solidFill>
              </a:rPr>
              <a:t>10/12</a:t>
            </a:r>
            <a:r>
              <a:rPr lang="it-IT" sz="3000" dirty="0" smtClean="0"/>
              <a:t> persone</a:t>
            </a:r>
          </a:p>
          <a:p>
            <a:r>
              <a:rPr lang="it-IT" sz="3000" b="1" dirty="0" smtClean="0"/>
              <a:t>Quando</a:t>
            </a:r>
            <a:r>
              <a:rPr lang="it-IT" sz="3000" dirty="0" smtClean="0"/>
              <a:t>: </a:t>
            </a:r>
            <a:r>
              <a:rPr lang="it-IT" sz="3000" b="1" dirty="0" smtClean="0">
                <a:solidFill>
                  <a:schemeClr val="accent2">
                    <a:lumMod val="75000"/>
                  </a:schemeClr>
                </a:solidFill>
              </a:rPr>
              <a:t>2 periodi</a:t>
            </a:r>
            <a:r>
              <a:rPr lang="it-IT" sz="3000" dirty="0" smtClean="0"/>
              <a:t>, autunno e primavera</a:t>
            </a:r>
          </a:p>
          <a:p>
            <a:r>
              <a:rPr lang="it-IT" sz="3000" b="1" dirty="0" smtClean="0"/>
              <a:t>Quale Parola</a:t>
            </a:r>
            <a:r>
              <a:rPr lang="it-IT" sz="3000" dirty="0" smtClean="0"/>
              <a:t>: vangelo di </a:t>
            </a:r>
            <a:r>
              <a:rPr lang="it-IT" sz="3000" b="1" dirty="0" smtClean="0">
                <a:solidFill>
                  <a:schemeClr val="accent2">
                    <a:lumMod val="75000"/>
                  </a:schemeClr>
                </a:solidFill>
              </a:rPr>
              <a:t>Luca (2018-2019)</a:t>
            </a:r>
          </a:p>
          <a:p>
            <a:r>
              <a:rPr lang="it-IT" sz="3000" b="1" dirty="0" smtClean="0"/>
              <a:t>Strumenti</a:t>
            </a:r>
            <a:r>
              <a:rPr lang="it-IT" sz="3000" dirty="0" smtClean="0"/>
              <a:t>: </a:t>
            </a:r>
            <a:r>
              <a:rPr lang="it-IT" sz="3000" b="1" dirty="0" smtClean="0">
                <a:solidFill>
                  <a:schemeClr val="accent2">
                    <a:lumMod val="75000"/>
                  </a:schemeClr>
                </a:solidFill>
              </a:rPr>
              <a:t>schede</a:t>
            </a:r>
            <a:r>
              <a:rPr lang="it-IT" sz="3000" dirty="0" smtClean="0"/>
              <a:t> (5+5)</a:t>
            </a:r>
          </a:p>
          <a:p>
            <a:r>
              <a:rPr lang="it-IT" sz="3000" dirty="0" smtClean="0"/>
              <a:t>Un </a:t>
            </a:r>
            <a:r>
              <a:rPr lang="it-IT" sz="3000" b="1" dirty="0" smtClean="0"/>
              <a:t>facilitatore</a:t>
            </a:r>
            <a:r>
              <a:rPr lang="it-IT" sz="3000" dirty="0" smtClean="0"/>
              <a:t>: </a:t>
            </a:r>
            <a:r>
              <a:rPr lang="it-IT" sz="3000" b="1" dirty="0" smtClean="0">
                <a:solidFill>
                  <a:schemeClr val="accent2">
                    <a:lumMod val="75000"/>
                  </a:schemeClr>
                </a:solidFill>
              </a:rPr>
              <a:t>facilita</a:t>
            </a:r>
            <a:r>
              <a:rPr lang="it-IT" sz="3000" dirty="0" smtClean="0"/>
              <a:t> lo svolgimento dell’incontro (no figura stabile)</a:t>
            </a:r>
            <a:endParaRPr lang="it-IT" sz="3000" dirty="0"/>
          </a:p>
        </p:txBody>
      </p:sp>
    </p:spTree>
    <p:extLst>
      <p:ext uri="{BB962C8B-B14F-4D97-AF65-F5344CB8AC3E}">
        <p14:creationId xmlns:p14="http://schemas.microsoft.com/office/powerpoint/2010/main" val="49066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126172"/>
          </a:xfrm>
        </p:spPr>
        <p:txBody>
          <a:bodyPr/>
          <a:lstStyle/>
          <a:p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OGNI INCONTRO</a:t>
            </a:r>
            <a:endParaRPr lang="it-IT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608" y="1772816"/>
            <a:ext cx="6923112" cy="28803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 smtClean="0"/>
              <a:t> </a:t>
            </a:r>
            <a:endParaRPr lang="it-IT" sz="3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it-IT" sz="3900" dirty="0" smtClean="0"/>
              <a:t>  </a:t>
            </a:r>
            <a:r>
              <a:rPr lang="it-IT" sz="39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Invocazione allo Spirito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39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  </a:t>
            </a:r>
            <a:r>
              <a:rPr lang="it-IT" sz="3900" dirty="0" smtClean="0"/>
              <a:t>Vangelo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3900" dirty="0" smtClean="0"/>
              <a:t>  Lettura chiavi di accesso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3900" dirty="0" smtClean="0"/>
              <a:t>  Domande e confronto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3900" dirty="0" smtClean="0"/>
              <a:t>  Preghiera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382872" y="5301208"/>
            <a:ext cx="2952328" cy="584775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1 ora di tempo 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69118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86605"/>
            <a:ext cx="7899216" cy="1126172"/>
          </a:xfrm>
        </p:spPr>
        <p:txBody>
          <a:bodyPr/>
          <a:lstStyle/>
          <a:p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LE DOMANDE</a:t>
            </a:r>
            <a:endParaRPr lang="it-IT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2959" y="1988840"/>
            <a:ext cx="7543801" cy="424847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it-IT" sz="3000" dirty="0"/>
              <a:t> </a:t>
            </a:r>
            <a:r>
              <a:rPr lang="it-IT" sz="3000" dirty="0" smtClean="0"/>
              <a:t> </a:t>
            </a:r>
            <a:r>
              <a:rPr lang="it-IT" sz="3000" dirty="0" smtClean="0"/>
              <a:t>Leggendo questo brano del vangelo, quali </a:t>
            </a:r>
            <a:r>
              <a:rPr lang="it-IT" sz="3000" b="1" dirty="0" smtClean="0"/>
              <a:t>caratteristiche</a:t>
            </a:r>
            <a:r>
              <a:rPr lang="it-IT" sz="3000" dirty="0" smtClean="0"/>
              <a:t> del </a:t>
            </a:r>
            <a:r>
              <a:rPr lang="it-IT" sz="3000" b="1" dirty="0" smtClean="0"/>
              <a:t>volto di Dio </a:t>
            </a:r>
            <a:r>
              <a:rPr lang="it-IT" sz="3000" dirty="0" smtClean="0"/>
              <a:t>ho </a:t>
            </a:r>
            <a:r>
              <a:rPr lang="it-IT" sz="3000" dirty="0" smtClean="0"/>
              <a:t>incontrato? </a:t>
            </a:r>
            <a:r>
              <a:rPr lang="it-IT" sz="3000" dirty="0" smtClean="0"/>
              <a:t>Mi stupisce … mi inquieta…</a:t>
            </a:r>
          </a:p>
          <a:p>
            <a:pPr>
              <a:buFont typeface="Arial" pitchFamily="34" charset="0"/>
              <a:buChar char="•"/>
            </a:pPr>
            <a:r>
              <a:rPr lang="it-IT" sz="3000" dirty="0" smtClean="0"/>
              <a:t>  </a:t>
            </a:r>
            <a:r>
              <a:rPr lang="it-IT" sz="3000" dirty="0" smtClean="0"/>
              <a:t>Che cosa </a:t>
            </a:r>
            <a:r>
              <a:rPr lang="it-IT" sz="3000" dirty="0" smtClean="0"/>
              <a:t>dice questo Dio alla mia </a:t>
            </a:r>
            <a:r>
              <a:rPr lang="it-IT" sz="3000" b="1" dirty="0" smtClean="0"/>
              <a:t>vita</a:t>
            </a:r>
            <a:r>
              <a:rPr lang="it-IT" sz="3000" dirty="0" smtClean="0"/>
              <a:t>?</a:t>
            </a:r>
          </a:p>
          <a:p>
            <a:pPr lvl="0" algn="just">
              <a:buFont typeface="Arial" pitchFamily="34" charset="0"/>
              <a:buChar char="•"/>
            </a:pPr>
            <a:r>
              <a:rPr lang="it-IT" sz="3000" dirty="0" smtClean="0"/>
              <a:t> </a:t>
            </a:r>
            <a:r>
              <a:rPr lang="it-IT" sz="3000" dirty="0" smtClean="0"/>
              <a:t>Mi è rimasto un </a:t>
            </a:r>
            <a:r>
              <a:rPr lang="it-IT" sz="3000" b="1" dirty="0" smtClean="0"/>
              <a:t>dubbio</a:t>
            </a:r>
            <a:r>
              <a:rPr lang="it-IT" sz="3000" dirty="0" smtClean="0"/>
              <a:t>… </a:t>
            </a:r>
            <a:r>
              <a:rPr lang="it-IT" sz="28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avrei bisogno di un ulteriore chiarimento</a:t>
            </a:r>
          </a:p>
          <a:p>
            <a:pPr>
              <a:buFont typeface="Wingdings" pitchFamily="2" charset="2"/>
              <a:buChar char="§"/>
            </a:pPr>
            <a:endParaRPr lang="it-IT" sz="3000" dirty="0" smtClean="0"/>
          </a:p>
          <a:p>
            <a:pPr marL="0" indent="0" algn="ctr">
              <a:buNone/>
            </a:pPr>
            <a:r>
              <a:rPr lang="it-IT" sz="3000" dirty="0" smtClean="0"/>
              <a:t>Per </a:t>
            </a:r>
            <a:r>
              <a:rPr lang="it-IT" sz="3000" dirty="0" smtClean="0"/>
              <a:t>far proprio e diffondere uno </a:t>
            </a:r>
            <a:r>
              <a:rPr lang="it-IT" sz="3000" b="1" dirty="0" smtClean="0"/>
              <a:t>stile</a:t>
            </a:r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sz="3000" b="1" dirty="0" smtClean="0"/>
              <a:t>Le domande vengono raccolte </a:t>
            </a:r>
            <a:r>
              <a:rPr lang="it-IT" sz="3000" b="1" dirty="0"/>
              <a:t>e poi riprese negli incontri </a:t>
            </a:r>
            <a:r>
              <a:rPr lang="it-IT" sz="3000" b="1" dirty="0" smtClean="0"/>
              <a:t>successivi</a:t>
            </a:r>
            <a:endParaRPr lang="it-IT" sz="3000" b="1" dirty="0"/>
          </a:p>
        </p:txBody>
      </p:sp>
    </p:spTree>
    <p:extLst>
      <p:ext uri="{BB962C8B-B14F-4D97-AF65-F5344CB8AC3E}">
        <p14:creationId xmlns:p14="http://schemas.microsoft.com/office/powerpoint/2010/main" val="282323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498178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INCONTRI a gruppo grande</a:t>
            </a:r>
            <a:b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lungo il percorso</a:t>
            </a:r>
            <a:endParaRPr lang="it-IT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2348880"/>
            <a:ext cx="8136904" cy="27363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000" b="1" dirty="0" smtClean="0"/>
              <a:t>    … a partire dai verbali dei piccoli gruppi…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3000" b="1" dirty="0" smtClean="0"/>
              <a:t>  Condivisone </a:t>
            </a:r>
            <a:r>
              <a:rPr lang="it-IT" sz="3000" dirty="0" smtClean="0"/>
              <a:t>del volto di Dio emerso </a:t>
            </a:r>
          </a:p>
          <a:p>
            <a:pPr marL="0" indent="0">
              <a:buNone/>
            </a:pPr>
            <a:r>
              <a:rPr lang="it-IT" sz="3000" dirty="0" smtClean="0"/>
              <a:t>    dai piccoli gruppi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3000" b="1" dirty="0" smtClean="0"/>
              <a:t>  Ascolto</a:t>
            </a:r>
            <a:r>
              <a:rPr lang="it-IT" sz="3000" dirty="0" smtClean="0"/>
              <a:t> </a:t>
            </a:r>
            <a:r>
              <a:rPr lang="it-IT" sz="3000" b="1" dirty="0" smtClean="0"/>
              <a:t>delle domande </a:t>
            </a:r>
            <a:r>
              <a:rPr lang="it-IT" sz="3000" dirty="0" smtClean="0"/>
              <a:t>e piste di risposta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3000" b="1" dirty="0" smtClean="0"/>
              <a:t>  Rilancio </a:t>
            </a:r>
            <a:r>
              <a:rPr lang="it-IT" sz="3000" dirty="0" smtClean="0"/>
              <a:t>della scheda successiva</a:t>
            </a:r>
            <a:br>
              <a:rPr lang="it-IT" sz="3000" dirty="0" smtClean="0"/>
            </a:br>
            <a:r>
              <a:rPr lang="it-IT" sz="3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760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86604"/>
            <a:ext cx="7827208" cy="1450757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FLESSIBILITÀ E ACCOMPAGNAMENTO</a:t>
            </a:r>
            <a:endParaRPr lang="it-IT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584" y="2060848"/>
            <a:ext cx="7869560" cy="3744416"/>
          </a:xfrm>
        </p:spPr>
        <p:txBody>
          <a:bodyPr>
            <a:normAutofit/>
          </a:bodyPr>
          <a:lstStyle/>
          <a:p>
            <a:r>
              <a:rPr lang="it-IT" sz="3000" dirty="0" smtClean="0"/>
              <a:t>Ogni zona, unità pastorale, parrocchia </a:t>
            </a:r>
            <a:r>
              <a:rPr lang="it-IT" sz="3000" b="1" dirty="0" smtClean="0"/>
              <a:t>può scegliere </a:t>
            </a:r>
            <a:r>
              <a:rPr lang="it-IT" sz="3000" dirty="0" smtClean="0"/>
              <a:t>la modalità più consona (tempi, numero di incontri, destinatari,..)</a:t>
            </a:r>
            <a:br>
              <a:rPr lang="it-IT" sz="3000" dirty="0" smtClean="0"/>
            </a:br>
            <a:endParaRPr lang="it-IT" sz="3000" dirty="0" smtClean="0"/>
          </a:p>
          <a:p>
            <a:r>
              <a:rPr lang="it-IT" sz="3000" dirty="0" smtClean="0"/>
              <a:t>Viene assicurato un </a:t>
            </a:r>
            <a:r>
              <a:rPr lang="it-IT" sz="3000" b="1" dirty="0" smtClean="0"/>
              <a:t>accompagnamento</a:t>
            </a:r>
            <a:r>
              <a:rPr lang="it-IT" sz="3000" dirty="0" smtClean="0"/>
              <a:t> da parte del servizio diocesano</a:t>
            </a:r>
          </a:p>
        </p:txBody>
      </p:sp>
    </p:spTree>
    <p:extLst>
      <p:ext uri="{BB962C8B-B14F-4D97-AF65-F5344CB8AC3E}">
        <p14:creationId xmlns:p14="http://schemas.microsoft.com/office/powerpoint/2010/main" val="136810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ttivo">
  <a:themeElements>
    <a:clrScheme name="Retrospettiv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ttiv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720</TotalTime>
  <Words>330</Words>
  <Application>Microsoft Office PowerPoint</Application>
  <PresentationFormat>Presentazione su schermo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Retrospettivo</vt:lpstr>
      <vt:lpstr>Presentazione standard di PowerPoint</vt:lpstr>
      <vt:lpstr>COME</vt:lpstr>
      <vt:lpstr>INCONTRI a gruppo grande introduttivi</vt:lpstr>
      <vt:lpstr> INCONTRI CON IL VESCOVO 2018-2019</vt:lpstr>
      <vt:lpstr>INCONTRI IN PICCOLI GRUPPI IN PARROCCHIA</vt:lpstr>
      <vt:lpstr>OGNI INCONTRO</vt:lpstr>
      <vt:lpstr>LE DOMANDE</vt:lpstr>
      <vt:lpstr>INCONTRI a gruppo grande lungo il percorso</vt:lpstr>
      <vt:lpstr>FLESSIBILITÀ E ACCOMPAGNAMENTO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Cecilia Cremonesi</dc:creator>
  <cp:lastModifiedBy>Beatrice Job</cp:lastModifiedBy>
  <cp:revision>53</cp:revision>
  <dcterms:created xsi:type="dcterms:W3CDTF">2017-09-26T09:06:38Z</dcterms:created>
  <dcterms:modified xsi:type="dcterms:W3CDTF">2018-09-12T07:28:16Z</dcterms:modified>
</cp:coreProperties>
</file>