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B8B1-7382-4DB3-96AC-1CCD750126EA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AB02-C303-431C-BFDF-1488DC7E07E3}" type="slidenum">
              <a:rPr lang="it-IT" smtClean="0"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B8B1-7382-4DB3-96AC-1CCD750126EA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AB02-C303-431C-BFDF-1488DC7E07E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B8B1-7382-4DB3-96AC-1CCD750126EA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AB02-C303-431C-BFDF-1488DC7E07E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B8B1-7382-4DB3-96AC-1CCD750126EA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AB02-C303-431C-BFDF-1488DC7E07E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B8B1-7382-4DB3-96AC-1CCD750126EA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AB02-C303-431C-BFDF-1488DC7E07E3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B8B1-7382-4DB3-96AC-1CCD750126EA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AB02-C303-431C-BFDF-1488DC7E07E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B8B1-7382-4DB3-96AC-1CCD750126EA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AB02-C303-431C-BFDF-1488DC7E07E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B8B1-7382-4DB3-96AC-1CCD750126EA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AB02-C303-431C-BFDF-1488DC7E07E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B8B1-7382-4DB3-96AC-1CCD750126EA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AB02-C303-431C-BFDF-1488DC7E07E3}" type="slidenum">
              <a:rPr lang="it-IT" smtClean="0"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B8B1-7382-4DB3-96AC-1CCD750126EA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AB02-C303-431C-BFDF-1488DC7E07E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B8B1-7382-4DB3-96AC-1CCD750126EA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AB02-C303-431C-BFDF-1488DC7E07E3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AE2B8B1-7382-4DB3-96AC-1CCD750126EA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B92AB02-C303-431C-BFDF-1488DC7E07E3}" type="slidenum">
              <a:rPr lang="it-IT" smtClean="0"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03648" y="1484784"/>
            <a:ext cx="7406640" cy="2651554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it-IT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  <a:t>INDICAZIONI DI </a:t>
            </a:r>
            <a:r>
              <a:rPr lang="it-IT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  <a:t>METODO</a:t>
            </a:r>
            <a:br>
              <a:rPr lang="it-IT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</a:br>
            <a:r>
              <a:rPr lang="it-IT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  <a:t>PER LA </a:t>
            </a:r>
            <a:br>
              <a:rPr lang="it-IT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</a:br>
            <a:r>
              <a:rPr lang="it-IT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  <a:t>CONDUZIONE DEL GRUPPO</a:t>
            </a:r>
            <a:endParaRPr lang="it-IT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943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Sulla Tua Parola</a:t>
            </a:r>
            <a:endParaRPr lang="it-I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69160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-IT" sz="2500" dirty="0" smtClean="0"/>
              <a:t>E’ bene ricordare che tale </a:t>
            </a:r>
            <a:r>
              <a:rPr lang="it-IT" sz="2500" dirty="0" smtClean="0">
                <a:latin typeface="Calibri"/>
                <a:ea typeface="Calibri"/>
                <a:cs typeface="Times New Roman"/>
              </a:rPr>
              <a:t>proposta ha come obiettivo quello di tessere </a:t>
            </a:r>
            <a:r>
              <a:rPr lang="it-IT" sz="2500" dirty="0">
                <a:latin typeface="Calibri"/>
                <a:ea typeface="Calibri"/>
                <a:cs typeface="Times New Roman"/>
              </a:rPr>
              <a:t>comunità attorno alla riscoperta del volto di </a:t>
            </a:r>
            <a:r>
              <a:rPr lang="it-IT" sz="2500" dirty="0" smtClean="0">
                <a:latin typeface="Calibri"/>
                <a:ea typeface="Calibri"/>
                <a:cs typeface="Times New Roman"/>
              </a:rPr>
              <a:t>Dio. Non si tratta di una cosa in più da fare, ma di uno stile pastorale.</a:t>
            </a:r>
            <a:endParaRPr lang="it-IT" sz="2500" dirty="0"/>
          </a:p>
        </p:txBody>
      </p:sp>
      <p:pic>
        <p:nvPicPr>
          <p:cNvPr id="1026" name="Picture 2" descr="C:\Users\Beatrice.Job\Desktop\st-lukes-bible-projec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429000"/>
            <a:ext cx="3810000" cy="25431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762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Il Facilitatore</a:t>
            </a:r>
            <a:endParaRPr lang="it-I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1640" y="1340768"/>
            <a:ext cx="7498080" cy="5184576"/>
          </a:xfrm>
        </p:spPr>
        <p:txBody>
          <a:bodyPr>
            <a:normAutofit fontScale="62500" lnSpcReduction="20000"/>
          </a:bodyPr>
          <a:lstStyle/>
          <a:p>
            <a:pPr marL="82296" indent="0" algn="just">
              <a:lnSpc>
                <a:spcPct val="120000"/>
              </a:lnSpc>
              <a:buNone/>
            </a:pPr>
            <a:r>
              <a:rPr lang="it-IT" dirty="0" smtClean="0">
                <a:latin typeface="Calibri"/>
                <a:ea typeface="Calibri"/>
                <a:cs typeface="Times New Roman"/>
              </a:rPr>
              <a:t>La parrocchia/zona/unità pastorale individua </a:t>
            </a:r>
            <a:r>
              <a:rPr lang="it-IT" dirty="0">
                <a:latin typeface="Calibri"/>
                <a:ea typeface="Calibri"/>
                <a:cs typeface="Times New Roman"/>
              </a:rPr>
              <a:t>alcuni </a:t>
            </a:r>
            <a:r>
              <a:rPr lang="it-IT" b="1" u="sng" dirty="0">
                <a:latin typeface="Calibri"/>
                <a:ea typeface="Calibri"/>
                <a:cs typeface="Times New Roman"/>
              </a:rPr>
              <a:t>facilitatori</a:t>
            </a:r>
            <a:r>
              <a:rPr lang="it-IT" dirty="0">
                <a:latin typeface="Calibri"/>
                <a:ea typeface="Calibri"/>
                <a:cs typeface="Times New Roman"/>
              </a:rPr>
              <a:t>, che a turno conducono il gruppo. </a:t>
            </a:r>
            <a:endParaRPr lang="it-IT" dirty="0" smtClean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20000"/>
              </a:lnSpc>
              <a:buNone/>
            </a:pPr>
            <a:r>
              <a:rPr lang="it-IT" dirty="0" smtClean="0">
                <a:latin typeface="Calibri"/>
                <a:ea typeface="Calibri"/>
                <a:cs typeface="Times New Roman"/>
              </a:rPr>
              <a:t>Individuare </a:t>
            </a:r>
            <a:r>
              <a:rPr lang="it-IT" dirty="0">
                <a:latin typeface="Calibri"/>
                <a:ea typeface="Calibri"/>
                <a:cs typeface="Times New Roman"/>
              </a:rPr>
              <a:t>persone capaci di avere alcune attenzioni di base nella gestione di un gruppo adulti: </a:t>
            </a:r>
            <a:endParaRPr lang="it-IT" dirty="0" smtClean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20000"/>
              </a:lnSpc>
              <a:buNone/>
            </a:pPr>
            <a:r>
              <a:rPr lang="it-IT" dirty="0" smtClean="0">
                <a:latin typeface="Calibri"/>
                <a:ea typeface="Calibri"/>
                <a:cs typeface="Times New Roman"/>
              </a:rPr>
              <a:t>- dare </a:t>
            </a:r>
            <a:r>
              <a:rPr lang="it-IT" dirty="0">
                <a:latin typeface="Calibri"/>
                <a:ea typeface="Calibri"/>
                <a:cs typeface="Times New Roman"/>
              </a:rPr>
              <a:t>un inizio e una fine alla riunione; </a:t>
            </a:r>
            <a:endParaRPr lang="it-IT" dirty="0" smtClean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20000"/>
              </a:lnSpc>
              <a:buNone/>
            </a:pPr>
            <a:r>
              <a:rPr lang="it-IT" dirty="0" smtClean="0">
                <a:latin typeface="Calibri"/>
                <a:ea typeface="Calibri"/>
                <a:cs typeface="Times New Roman"/>
              </a:rPr>
              <a:t>- dare </a:t>
            </a:r>
            <a:r>
              <a:rPr lang="it-IT" dirty="0">
                <a:latin typeface="Calibri"/>
                <a:ea typeface="Calibri"/>
                <a:cs typeface="Times New Roman"/>
              </a:rPr>
              <a:t>la parola a tutti; </a:t>
            </a:r>
            <a:endParaRPr lang="it-IT" dirty="0" smtClean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20000"/>
              </a:lnSpc>
              <a:buNone/>
            </a:pPr>
            <a:r>
              <a:rPr lang="it-IT" dirty="0" smtClean="0">
                <a:latin typeface="Calibri"/>
                <a:ea typeface="Calibri"/>
                <a:cs typeface="Times New Roman"/>
              </a:rPr>
              <a:t>- fermare </a:t>
            </a:r>
            <a:r>
              <a:rPr lang="it-IT" dirty="0">
                <a:latin typeface="Calibri"/>
                <a:ea typeface="Calibri"/>
                <a:cs typeface="Times New Roman"/>
              </a:rPr>
              <a:t>cordialmente chi parla troppo a lungo; </a:t>
            </a:r>
            <a:endParaRPr lang="it-IT" dirty="0" smtClean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20000"/>
              </a:lnSpc>
              <a:buNone/>
            </a:pPr>
            <a:r>
              <a:rPr lang="it-IT" dirty="0" smtClean="0">
                <a:latin typeface="Calibri"/>
                <a:ea typeface="Calibri"/>
                <a:cs typeface="Times New Roman"/>
              </a:rPr>
              <a:t>- non </a:t>
            </a:r>
            <a:r>
              <a:rPr lang="it-IT" dirty="0">
                <a:latin typeface="Calibri"/>
                <a:ea typeface="Calibri"/>
                <a:cs typeface="Times New Roman"/>
              </a:rPr>
              <a:t>dare troppo spazio al commento di altri </a:t>
            </a:r>
            <a:r>
              <a:rPr lang="it-IT" dirty="0" smtClean="0">
                <a:latin typeface="Calibri"/>
                <a:ea typeface="Calibri"/>
                <a:cs typeface="Times New Roman"/>
              </a:rPr>
              <a:t>interventi;</a:t>
            </a:r>
          </a:p>
          <a:p>
            <a:pPr marL="82296" indent="0" algn="just">
              <a:lnSpc>
                <a:spcPct val="120000"/>
              </a:lnSpc>
              <a:buNone/>
            </a:pPr>
            <a:r>
              <a:rPr lang="it-IT" dirty="0" smtClean="0">
                <a:latin typeface="Calibri"/>
                <a:ea typeface="Calibri"/>
                <a:cs typeface="Times New Roman"/>
              </a:rPr>
              <a:t>- invitare </a:t>
            </a:r>
            <a:r>
              <a:rPr lang="it-IT" dirty="0">
                <a:latin typeface="Calibri"/>
                <a:ea typeface="Calibri"/>
                <a:cs typeface="Times New Roman"/>
              </a:rPr>
              <a:t>a restare sulle domande; </a:t>
            </a:r>
            <a:endParaRPr lang="it-IT" dirty="0" smtClean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20000"/>
              </a:lnSpc>
              <a:buNone/>
            </a:pPr>
            <a:r>
              <a:rPr lang="it-IT" dirty="0" smtClean="0">
                <a:latin typeface="Calibri"/>
                <a:ea typeface="Calibri"/>
                <a:cs typeface="Times New Roman"/>
              </a:rPr>
              <a:t>- fare </a:t>
            </a:r>
            <a:r>
              <a:rPr lang="it-IT" dirty="0">
                <a:latin typeface="Calibri"/>
                <a:ea typeface="Calibri"/>
                <a:cs typeface="Times New Roman"/>
              </a:rPr>
              <a:t>una sintesi alla </a:t>
            </a:r>
            <a:r>
              <a:rPr lang="it-IT" dirty="0" smtClean="0">
                <a:latin typeface="Calibri"/>
                <a:ea typeface="Calibri"/>
                <a:cs typeface="Times New Roman"/>
              </a:rPr>
              <a:t>fine; </a:t>
            </a:r>
          </a:p>
          <a:p>
            <a:pPr marL="82296" indent="0" algn="just">
              <a:lnSpc>
                <a:spcPct val="120000"/>
              </a:lnSpc>
              <a:buNone/>
            </a:pPr>
            <a:r>
              <a:rPr lang="it-IT" dirty="0" smtClean="0">
                <a:latin typeface="Calibri"/>
                <a:ea typeface="Calibri"/>
                <a:cs typeface="Times New Roman"/>
              </a:rPr>
              <a:t>- incaricare </a:t>
            </a:r>
            <a:r>
              <a:rPr lang="it-IT" dirty="0">
                <a:latin typeface="Calibri"/>
                <a:ea typeface="Calibri"/>
                <a:cs typeface="Times New Roman"/>
              </a:rPr>
              <a:t>un verbalizzatore. </a:t>
            </a:r>
            <a:endParaRPr lang="it-IT" dirty="0" smtClean="0">
              <a:latin typeface="Calibri"/>
              <a:ea typeface="Calibri"/>
              <a:cs typeface="Times New Roman"/>
            </a:endParaRPr>
          </a:p>
          <a:p>
            <a:pPr marL="82296" indent="0" algn="just">
              <a:buNone/>
            </a:pPr>
            <a:endParaRPr lang="it-IT" dirty="0">
              <a:latin typeface="Calibri"/>
              <a:ea typeface="Calibri"/>
              <a:cs typeface="Times New Roman"/>
            </a:endParaRPr>
          </a:p>
          <a:p>
            <a:pPr marL="82296" indent="0" algn="just">
              <a:buNone/>
            </a:pPr>
            <a:r>
              <a:rPr lang="it-IT" dirty="0" smtClean="0">
                <a:latin typeface="Calibri"/>
                <a:ea typeface="Calibri"/>
                <a:cs typeface="Times New Roman"/>
              </a:rPr>
              <a:t>Questi </a:t>
            </a:r>
            <a:r>
              <a:rPr lang="it-IT" dirty="0">
                <a:latin typeface="Calibri"/>
                <a:ea typeface="Calibri"/>
                <a:cs typeface="Times New Roman"/>
              </a:rPr>
              <a:t>facilitatori </a:t>
            </a:r>
            <a:r>
              <a:rPr lang="it-IT" i="1" dirty="0">
                <a:latin typeface="Calibri"/>
                <a:ea typeface="Calibri"/>
                <a:cs typeface="Times New Roman"/>
              </a:rPr>
              <a:t>non</a:t>
            </a:r>
            <a:r>
              <a:rPr lang="it-IT" dirty="0">
                <a:latin typeface="Calibri"/>
                <a:ea typeface="Calibri"/>
                <a:cs typeface="Times New Roman"/>
              </a:rPr>
              <a:t> hanno un corso di formazione proprio, ma assumono con più attenzione le indicazioni offerte a tutti nelle riunioni in assemblea plenaria.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8653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Ricordiamo che…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1640" y="1340768"/>
            <a:ext cx="7498080" cy="4907632"/>
          </a:xfrm>
        </p:spPr>
        <p:txBody>
          <a:bodyPr>
            <a:normAutofit/>
          </a:bodyPr>
          <a:lstStyle/>
          <a:p>
            <a:pPr marL="173736" indent="0"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-IT" sz="2700" dirty="0" smtClean="0">
                <a:latin typeface="Calibri"/>
                <a:ea typeface="Calibri"/>
                <a:cs typeface="Times New Roman"/>
              </a:rPr>
              <a:t>È </a:t>
            </a:r>
            <a:r>
              <a:rPr lang="it-IT" sz="2700" dirty="0">
                <a:latin typeface="Calibri"/>
                <a:ea typeface="Calibri"/>
                <a:cs typeface="Times New Roman"/>
              </a:rPr>
              <a:t>importante </a:t>
            </a:r>
            <a:r>
              <a:rPr lang="it-IT" sz="2700" b="1" dirty="0">
                <a:latin typeface="Calibri"/>
                <a:ea typeface="Calibri"/>
                <a:cs typeface="Times New Roman"/>
              </a:rPr>
              <a:t>condurre nel metodo di lettura</a:t>
            </a:r>
            <a:r>
              <a:rPr lang="it-IT" sz="2700" dirty="0">
                <a:latin typeface="Calibri"/>
                <a:ea typeface="Calibri"/>
                <a:cs typeface="Times New Roman"/>
              </a:rPr>
              <a:t>, guidando passo </a:t>
            </a:r>
            <a:r>
              <a:rPr lang="it-IT" sz="2700" dirty="0" err="1">
                <a:latin typeface="Calibri"/>
                <a:ea typeface="Calibri"/>
                <a:cs typeface="Times New Roman"/>
              </a:rPr>
              <a:t>passo</a:t>
            </a:r>
            <a:r>
              <a:rPr lang="it-IT" sz="2700" dirty="0">
                <a:latin typeface="Calibri"/>
                <a:ea typeface="Calibri"/>
                <a:cs typeface="Times New Roman"/>
              </a:rPr>
              <a:t> su un testo del vangelo, senza dare nulla per scontato, con esempi molto semplici: </a:t>
            </a:r>
            <a:r>
              <a:rPr lang="it-IT" sz="2700" b="1" dirty="0">
                <a:latin typeface="Calibri"/>
                <a:ea typeface="Calibri"/>
                <a:cs typeface="Times New Roman"/>
              </a:rPr>
              <a:t>Gesù ci parla di Dio, le sue azioni sono le azioni di Dio</a:t>
            </a:r>
            <a:r>
              <a:rPr lang="it-IT" sz="2700" dirty="0">
                <a:latin typeface="Calibri"/>
                <a:ea typeface="Calibri"/>
                <a:cs typeface="Times New Roman"/>
              </a:rPr>
              <a:t>: prima descriviamo quelle; la mia vita è descritta dai personaggi: quando ne parlo, la descrivo sempre come risposta alla proposta di Dio, mai come azione senza </a:t>
            </a:r>
            <a:r>
              <a:rPr lang="it-IT" sz="2700" dirty="0" smtClean="0">
                <a:latin typeface="Calibri"/>
                <a:ea typeface="Calibri"/>
                <a:cs typeface="Times New Roman"/>
              </a:rPr>
              <a:t>Dio.</a:t>
            </a:r>
          </a:p>
          <a:p>
            <a:pPr marL="173736" indent="0"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-IT" sz="2700" b="1" dirty="0" smtClean="0">
                <a:latin typeface="Calibri"/>
                <a:ea typeface="Calibri"/>
                <a:cs typeface="Times New Roman"/>
              </a:rPr>
              <a:t>Il </a:t>
            </a:r>
            <a:r>
              <a:rPr lang="it-IT" sz="2700" b="1" dirty="0">
                <a:latin typeface="Calibri"/>
                <a:ea typeface="Calibri"/>
                <a:cs typeface="Times New Roman"/>
              </a:rPr>
              <a:t>cambiamento lo compie il vangelo in me</a:t>
            </a:r>
            <a:r>
              <a:rPr lang="it-IT" sz="2700" dirty="0">
                <a:latin typeface="Calibri"/>
                <a:ea typeface="Calibri"/>
                <a:cs typeface="Times New Roman"/>
              </a:rPr>
              <a:t>, non la mia volontà </a:t>
            </a:r>
            <a:r>
              <a:rPr lang="it-IT" sz="2700" dirty="0" smtClean="0">
                <a:latin typeface="Calibri"/>
                <a:ea typeface="Calibri"/>
                <a:cs typeface="Times New Roman"/>
              </a:rPr>
              <a:t>. </a:t>
            </a:r>
            <a:endParaRPr lang="it-IT" sz="2700" dirty="0">
              <a:latin typeface="Calibri"/>
              <a:ea typeface="Calibri"/>
              <a:cs typeface="Times New Roman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3159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1640" y="260648"/>
            <a:ext cx="7498080" cy="4800600"/>
          </a:xfrm>
        </p:spPr>
        <p:txBody>
          <a:bodyPr>
            <a:normAutofit/>
          </a:bodyPr>
          <a:lstStyle/>
          <a:p>
            <a:pPr marL="173736" lvl="0" indent="0" algn="just">
              <a:lnSpc>
                <a:spcPct val="107000"/>
              </a:lnSpc>
              <a:spcBef>
                <a:spcPts val="1200"/>
              </a:spcBef>
              <a:buClr>
                <a:srgbClr val="3891A7"/>
              </a:buClr>
              <a:buNone/>
            </a:pPr>
            <a:r>
              <a:rPr lang="it-IT" sz="25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Ci possono aiutare i tempi e i luoghi nel vangelo: è importante infatti dare attenzione a quello che dice il testo e a come lo dice.</a:t>
            </a:r>
          </a:p>
          <a:p>
            <a:pPr marL="173736" lvl="0" indent="0" algn="just">
              <a:lnSpc>
                <a:spcPct val="107000"/>
              </a:lnSpc>
              <a:spcBef>
                <a:spcPts val="1200"/>
              </a:spcBef>
              <a:buClr>
                <a:srgbClr val="3891A7"/>
              </a:buClr>
              <a:buNone/>
            </a:pPr>
            <a:r>
              <a:rPr lang="it-IT" sz="25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Ricordare che </a:t>
            </a:r>
            <a:r>
              <a:rPr lang="it-IT" sz="25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ogni brano è scritto alla luce della risurrezione</a:t>
            </a:r>
            <a:r>
              <a:rPr lang="it-IT" sz="25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: ci fa passare dalla morte alla vita. Cerca in questo brano la vita che è risorta grazie al passaggio di Cristo e dai un nome alla situazione di morte. La risurrezione non è frutto della volontà umana, è puro dono </a:t>
            </a:r>
            <a:r>
              <a:rPr lang="it-IT" sz="25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gratuito.</a:t>
            </a:r>
            <a:endParaRPr lang="it-IT" sz="2500" dirty="0"/>
          </a:p>
        </p:txBody>
      </p:sp>
      <p:pic>
        <p:nvPicPr>
          <p:cNvPr id="3074" name="Picture 2" descr="C:\Users\Beatrice.Job\Desktop\st-lukes-bible-projec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077072"/>
            <a:ext cx="3810000" cy="25431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640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Durante gli incontri, queste le domande per riflettere: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/>
          <a:lstStyle/>
          <a:p>
            <a:pPr marL="457200" indent="-457200" algn="just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5">
                  <a:lumMod val="75000"/>
                </a:schemeClr>
              </a:buClr>
              <a:buSzPct val="100000"/>
            </a:pPr>
            <a:r>
              <a:rPr lang="it-IT" sz="28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/>
              </a:rPr>
              <a:t>Leggendo questo brano del vangelo, quali </a:t>
            </a:r>
            <a:r>
              <a:rPr lang="it-IT" sz="28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"/>
              </a:rPr>
              <a:t>caratteristiche</a:t>
            </a:r>
            <a:r>
              <a:rPr lang="it-IT" sz="28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/>
              </a:rPr>
              <a:t> del </a:t>
            </a:r>
            <a:r>
              <a:rPr lang="it-IT" sz="28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"/>
              </a:rPr>
              <a:t>volto di Dio </a:t>
            </a:r>
            <a:r>
              <a:rPr lang="it-IT" sz="28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/>
              </a:rPr>
              <a:t>ho </a:t>
            </a:r>
            <a:r>
              <a:rPr lang="it-IT" sz="28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/>
              </a:rPr>
              <a:t>incontrato? </a:t>
            </a:r>
            <a:r>
              <a:rPr lang="it-IT" sz="28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/>
              </a:rPr>
              <a:t>Mi stupisce … mi inquieta…</a:t>
            </a:r>
          </a:p>
          <a:p>
            <a:pPr marL="457200" indent="-457200" algn="just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5">
                  <a:lumMod val="75000"/>
                </a:schemeClr>
              </a:buClr>
              <a:buSzPct val="100000"/>
            </a:pPr>
            <a:r>
              <a:rPr lang="it-IT" sz="280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/>
              </a:rPr>
              <a:t>Che cosa </a:t>
            </a:r>
            <a:r>
              <a:rPr lang="it-IT" sz="28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/>
              </a:rPr>
              <a:t>dice questo Dio alla mia </a:t>
            </a:r>
            <a:r>
              <a:rPr lang="it-IT" sz="28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"/>
              </a:rPr>
              <a:t>vita</a:t>
            </a:r>
            <a:r>
              <a:rPr lang="it-IT" sz="28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/>
              </a:rPr>
              <a:t>?</a:t>
            </a:r>
          </a:p>
          <a:p>
            <a:pPr marL="457200" indent="-457200" algn="just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5">
                  <a:lumMod val="75000"/>
                </a:schemeClr>
              </a:buClr>
              <a:buSzPct val="100000"/>
            </a:pPr>
            <a:r>
              <a:rPr lang="it-IT" sz="28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/>
              </a:rPr>
              <a:t>Mi </a:t>
            </a:r>
            <a:r>
              <a:rPr lang="it-IT" sz="28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/>
              </a:rPr>
              <a:t>è rimasto un </a:t>
            </a:r>
            <a:r>
              <a:rPr lang="it-IT" sz="28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"/>
              </a:rPr>
              <a:t>dubbio</a:t>
            </a:r>
            <a:r>
              <a:rPr lang="it-IT" sz="28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/>
              </a:rPr>
              <a:t>… avrei bisogno di un ulteriore chiarimento</a:t>
            </a:r>
            <a:endParaRPr lang="it-IT" sz="2800" dirty="0">
              <a:solidFill>
                <a:srgbClr val="000000">
                  <a:lumMod val="75000"/>
                  <a:lumOff val="25000"/>
                </a:srgbClr>
              </a:solidFill>
              <a:latin typeface="Calibri"/>
            </a:endParaRPr>
          </a:p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365104"/>
            <a:ext cx="3521968" cy="2349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9724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Incontri in assemblea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it-IT" dirty="0">
                <a:latin typeface="Calibri"/>
                <a:ea typeface="Calibri"/>
                <a:cs typeface="Times New Roman"/>
              </a:rPr>
              <a:t>S</a:t>
            </a:r>
            <a:r>
              <a:rPr lang="it-IT" dirty="0" smtClean="0">
                <a:latin typeface="Calibri"/>
                <a:ea typeface="Calibri"/>
                <a:cs typeface="Times New Roman"/>
              </a:rPr>
              <a:t>ono </a:t>
            </a:r>
            <a:r>
              <a:rPr lang="it-IT" dirty="0">
                <a:latin typeface="Calibri"/>
                <a:ea typeface="Calibri"/>
                <a:cs typeface="Times New Roman"/>
              </a:rPr>
              <a:t>guidati da un </a:t>
            </a:r>
            <a:r>
              <a:rPr lang="it-IT" b="1" dirty="0">
                <a:latin typeface="Calibri"/>
                <a:ea typeface="Calibri"/>
                <a:cs typeface="Times New Roman"/>
              </a:rPr>
              <a:t>conduttore “esperto”</a:t>
            </a:r>
            <a:r>
              <a:rPr lang="it-IT" dirty="0">
                <a:latin typeface="Calibri"/>
                <a:ea typeface="Calibri"/>
                <a:cs typeface="Times New Roman"/>
              </a:rPr>
              <a:t>, cioè in grado di rispondere alle domande: può essere una persona </a:t>
            </a:r>
            <a:r>
              <a:rPr lang="it-IT" dirty="0" smtClean="0">
                <a:latin typeface="Calibri"/>
                <a:ea typeface="Calibri"/>
                <a:cs typeface="Times New Roman"/>
              </a:rPr>
              <a:t>sola; </a:t>
            </a:r>
            <a:r>
              <a:rPr lang="it-IT" dirty="0">
                <a:latin typeface="Calibri"/>
                <a:ea typeface="Calibri"/>
                <a:cs typeface="Times New Roman"/>
              </a:rPr>
              <a:t>può essere un ruolo svolto in equipe dai parroci, insieme a qualche laico. È importante </a:t>
            </a:r>
            <a:r>
              <a:rPr lang="it-IT" dirty="0" smtClean="0">
                <a:latin typeface="Calibri"/>
                <a:ea typeface="Calibri"/>
                <a:cs typeface="Times New Roman"/>
              </a:rPr>
              <a:t>che </a:t>
            </a:r>
            <a:r>
              <a:rPr lang="it-IT" dirty="0">
                <a:latin typeface="Calibri"/>
                <a:ea typeface="Calibri"/>
                <a:cs typeface="Times New Roman"/>
              </a:rPr>
              <a:t>il conduttore esperto mantenga il rapporto con i parroci e con il coordinatore laico che fa da segretario, per verificare l’andamento della proposta nel suo sviluppo.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28753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309</TotalTime>
  <Words>458</Words>
  <Application>Microsoft Office PowerPoint</Application>
  <PresentationFormat>Presentazione su schermo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Solstizio</vt:lpstr>
      <vt:lpstr>INDICAZIONI DI METODO PER LA  CONDUZIONE DEL GRUPPO</vt:lpstr>
      <vt:lpstr>Sulla Tua Parola</vt:lpstr>
      <vt:lpstr>Il Facilitatore</vt:lpstr>
      <vt:lpstr>Ricordiamo che…</vt:lpstr>
      <vt:lpstr>Presentazione standard di PowerPoint</vt:lpstr>
      <vt:lpstr>Durante gli incontri, queste le domande per riflettere:</vt:lpstr>
      <vt:lpstr>Incontri in assemblea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INDICAZIONI DI METODO PER LA CONDUZIONE DEL GRUPPO</dc:title>
  <dc:creator>Beatrice Job</dc:creator>
  <cp:lastModifiedBy>Beatrice Job</cp:lastModifiedBy>
  <cp:revision>13</cp:revision>
  <dcterms:created xsi:type="dcterms:W3CDTF">2018-09-10T12:31:54Z</dcterms:created>
  <dcterms:modified xsi:type="dcterms:W3CDTF">2018-09-12T07:29:51Z</dcterms:modified>
</cp:coreProperties>
</file>