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5" r:id="rId5"/>
    <p:sldId id="288" r:id="rId6"/>
    <p:sldId id="280" r:id="rId7"/>
    <p:sldId id="287" r:id="rId8"/>
    <p:sldId id="283" r:id="rId9"/>
    <p:sldId id="284" r:id="rId10"/>
    <p:sldId id="286" r:id="rId11"/>
    <p:sldId id="292" r:id="rId12"/>
    <p:sldId id="294" r:id="rId13"/>
    <p:sldId id="293" r:id="rId14"/>
    <p:sldId id="29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48"/>
    <a:srgbClr val="0060A8"/>
    <a:srgbClr val="00CC00"/>
    <a:srgbClr val="CC0066"/>
    <a:srgbClr val="FE5634"/>
    <a:srgbClr val="FF9900"/>
    <a:srgbClr val="FF3300"/>
    <a:srgbClr val="F3E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iocesitn.it/catechistico-giovan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208912" cy="93610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atin typeface="Tempus Sans ITC" panose="04020404030D07020202" pitchFamily="82" charset="0"/>
              </a:rPr>
              <a:t>Pellegrinaggio notturno 2018</a:t>
            </a:r>
            <a:br>
              <a:rPr lang="it-IT" sz="4800" b="1" dirty="0" smtClean="0">
                <a:latin typeface="Tempus Sans ITC" panose="04020404030D07020202" pitchFamily="82" charset="0"/>
              </a:rPr>
            </a:br>
            <a:endParaRPr lang="it-IT" sz="4800" b="1" dirty="0">
              <a:latin typeface="Tempus Sans ITC" panose="04020404030D070202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6" y="1556792"/>
            <a:ext cx="8866620" cy="48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9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414592" cy="648071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Prego con te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68231" y="4462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Per camminare tutti insieme</a:t>
            </a:r>
            <a:endParaRPr lang="it-IT" sz="2400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37414" y="1070464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Nelle settimane precedenti al pellegrinaggio, i gruppi sono invitati ad incontrare persone (anziani, famiglie, giovani) che vivono situazioni di difficoltà, bisogno, malattia, portando nelle case la </a:t>
            </a:r>
            <a:r>
              <a:rPr lang="it-IT" sz="2200" b="1" dirty="0" smtClean="0"/>
              <a:t>preghiera del pellegrinaggio </a:t>
            </a:r>
            <a:r>
              <a:rPr lang="it-IT" sz="2200" dirty="0" smtClean="0"/>
              <a:t>ed un </a:t>
            </a:r>
            <a:r>
              <a:rPr lang="it-IT" sz="2200" b="1" dirty="0" smtClean="0"/>
              <a:t>lumino</a:t>
            </a:r>
            <a:r>
              <a:rPr lang="it-IT" sz="2200" dirty="0" smtClean="0"/>
              <a:t>: sarà l'occasione per raccogliere una preghiera, da portare a Piné.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7543" y="3140968"/>
            <a:ext cx="856895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La sera del pellegrinaggio: </a:t>
            </a:r>
            <a:endParaRPr lang="it-IT" sz="2200" dirty="0" smtClean="0"/>
          </a:p>
          <a:p>
            <a:endParaRPr lang="it-IT" sz="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/>
              <a:t>i</a:t>
            </a:r>
            <a:r>
              <a:rPr lang="it-IT" sz="2200" dirty="0" smtClean="0"/>
              <a:t> pellegrini porteranno con sé </a:t>
            </a:r>
            <a:r>
              <a:rPr lang="it-IT" sz="2200" dirty="0"/>
              <a:t>le </a:t>
            </a:r>
            <a:r>
              <a:rPr lang="it-IT" sz="2200" dirty="0" smtClean="0"/>
              <a:t>persone, le situazioni  che hanno </a:t>
            </a:r>
            <a:r>
              <a:rPr lang="it-IT" sz="2200" dirty="0"/>
              <a:t>incontrato  </a:t>
            </a:r>
            <a:r>
              <a:rPr lang="it-IT" sz="2200" dirty="0" smtClean="0"/>
              <a:t>e pregheranno </a:t>
            </a:r>
            <a:r>
              <a:rPr lang="it-IT" sz="2200" dirty="0"/>
              <a:t>per </a:t>
            </a:r>
            <a:r>
              <a:rPr lang="it-IT" sz="2200" dirty="0" smtClean="0"/>
              <a:t>loro</a:t>
            </a:r>
          </a:p>
          <a:p>
            <a:endParaRPr lang="it-IT" sz="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/>
              <a:t>chi </a:t>
            </a:r>
            <a:r>
              <a:rPr lang="it-IT" sz="2200" dirty="0"/>
              <a:t>rimane a casa accenderà il lumino e </a:t>
            </a:r>
            <a:r>
              <a:rPr lang="it-IT" sz="2200" dirty="0" smtClean="0"/>
              <a:t>pregherà per </a:t>
            </a:r>
            <a:r>
              <a:rPr lang="it-IT" sz="2200" dirty="0"/>
              <a:t>chi è in </a:t>
            </a:r>
            <a:r>
              <a:rPr lang="it-IT" sz="2200" dirty="0" smtClean="0"/>
              <a:t>cammino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548761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Sarà un portarsi reciproco!</a:t>
            </a:r>
            <a:endParaRPr lang="it-IT" sz="2400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13" y="4930477"/>
            <a:ext cx="2743200" cy="1666875"/>
          </a:xfrm>
          <a:prstGeom prst="rect">
            <a:avLst/>
          </a:prstGeom>
          <a:effectLst/>
        </p:spPr>
      </p:pic>
      <p:pic>
        <p:nvPicPr>
          <p:cNvPr id="11" name="Picture 8" descr="C:\Users\Cecilia.Cremonesi\AppData\Local\Microsoft\Windows\Temporary Internet Files\Content.IE5\71XRYHFI\footprints-149398_960_720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3599">
            <a:off x="117449" y="5415568"/>
            <a:ext cx="1506684" cy="75334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5434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520">
            <a:off x="180039" y="1111050"/>
            <a:ext cx="5528954" cy="3110037"/>
          </a:xfrm>
          <a:prstGeom prst="rect">
            <a:avLst/>
          </a:prstGeom>
        </p:spPr>
      </p:pic>
      <p:sp>
        <p:nvSpPr>
          <p:cNvPr id="5" name="Titolo 4"/>
          <p:cNvSpPr txBox="1">
            <a:spLocks/>
          </p:cNvSpPr>
          <p:nvPr/>
        </p:nvSpPr>
        <p:spPr>
          <a:xfrm>
            <a:off x="754751" y="260648"/>
            <a:ext cx="74145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Prego con te</a:t>
            </a:r>
            <a:endParaRPr lang="it-IT" sz="36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623082"/>
            <a:ext cx="4180985" cy="3913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365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/>
          <p:cNvSpPr txBox="1">
            <a:spLocks/>
          </p:cNvSpPr>
          <p:nvPr/>
        </p:nvSpPr>
        <p:spPr>
          <a:xfrm>
            <a:off x="754751" y="260648"/>
            <a:ext cx="74145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Pubblicità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06950" y="93696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Locandina A3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8918" y="355472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Foglio informativo</a:t>
            </a:r>
            <a:endParaRPr lang="it-IT" sz="28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85457"/>
            <a:ext cx="3339688" cy="23678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23698"/>
            <a:ext cx="3456384" cy="24310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81" y="4077072"/>
            <a:ext cx="3418919" cy="2401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sellaDiTesto 7"/>
          <p:cNvSpPr txBox="1"/>
          <p:nvPr/>
        </p:nvSpPr>
        <p:spPr>
          <a:xfrm rot="2167487">
            <a:off x="6978659" y="5133640"/>
            <a:ext cx="242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Personalizzabile!</a:t>
            </a:r>
            <a:endParaRPr lang="it-IT" sz="2400" b="1" dirty="0"/>
          </a:p>
        </p:txBody>
      </p:sp>
      <p:pic>
        <p:nvPicPr>
          <p:cNvPr id="2052" name="Picture 4" descr="C:\Users\Cecilia.Cremonesi\AppData\Local\Microsoft\Windows\Temporary Internet Files\Content.IE5\76SAEE29\arrow-1314515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586">
            <a:off x="6739911" y="5512571"/>
            <a:ext cx="1437480" cy="5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6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/>
          </p:cNvSpPr>
          <p:nvPr/>
        </p:nvSpPr>
        <p:spPr>
          <a:xfrm>
            <a:off x="858747" y="188640"/>
            <a:ext cx="74145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Save the date…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0"/>
            <a:ext cx="8208970" cy="5820259"/>
          </a:xfrm>
          <a:prstGeom prst="rect">
            <a:avLst/>
          </a:prstGeom>
        </p:spPr>
      </p:pic>
      <p:pic>
        <p:nvPicPr>
          <p:cNvPr id="1031" name="Picture 7" descr="C:\Users\Cecilia.Cremonesi\AppData\Local\Microsoft\Windows\Temporary Internet Files\Content.IE5\9A45HAUM\stickies-153110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1" y="290"/>
            <a:ext cx="2094576" cy="21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 rot="20571911">
            <a:off x="135704" y="548829"/>
            <a:ext cx="1806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latin typeface="Lucida Calligraphy" panose="03010101010101010101" pitchFamily="66" charset="0"/>
              </a:rPr>
              <a:t>P</a:t>
            </a:r>
            <a:r>
              <a:rPr lang="it-IT" sz="1500" b="1" dirty="0" smtClean="0">
                <a:latin typeface="Lucida Calligraphy" panose="03010101010101010101" pitchFamily="66" charset="0"/>
              </a:rPr>
              <a:t>ellegrinaggio</a:t>
            </a:r>
          </a:p>
          <a:p>
            <a:pPr algn="ctr"/>
            <a:r>
              <a:rPr lang="it-IT" sz="1500" b="1" dirty="0">
                <a:latin typeface="Lucida Calligraphy" panose="03010101010101010101" pitchFamily="66" charset="0"/>
              </a:rPr>
              <a:t>n</a:t>
            </a:r>
            <a:r>
              <a:rPr lang="it-IT" sz="1500" b="1" dirty="0" smtClean="0">
                <a:latin typeface="Lucida Calligraphy" panose="03010101010101010101" pitchFamily="66" charset="0"/>
              </a:rPr>
              <a:t>otturno</a:t>
            </a:r>
          </a:p>
          <a:p>
            <a:pPr algn="ctr"/>
            <a:r>
              <a:rPr lang="it-IT" sz="1500" b="1" dirty="0" smtClean="0">
                <a:latin typeface="Lucida Calligraphy" panose="03010101010101010101" pitchFamily="66" charset="0"/>
              </a:rPr>
              <a:t>1 – 2 </a:t>
            </a:r>
          </a:p>
          <a:p>
            <a:pPr algn="ctr"/>
            <a:r>
              <a:rPr lang="it-IT" sz="1500" b="1" dirty="0" smtClean="0">
                <a:latin typeface="Lucida Calligraphy" panose="03010101010101010101" pitchFamily="66" charset="0"/>
              </a:rPr>
              <a:t>giugno </a:t>
            </a:r>
            <a:endParaRPr lang="it-IT" sz="15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9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58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003898" y="-99392"/>
            <a:ext cx="7270576" cy="1037977"/>
          </a:xfrm>
        </p:spPr>
        <p:txBody>
          <a:bodyPr>
            <a:normAutofit/>
          </a:bodyPr>
          <a:lstStyle/>
          <a:p>
            <a:r>
              <a:rPr lang="it-IT" sz="3200" i="1" dirty="0" smtClean="0"/>
              <a:t>Pellegrinaggio notturno</a:t>
            </a:r>
            <a:r>
              <a:rPr lang="it-IT" sz="3200" dirty="0" smtClean="0"/>
              <a:t>... </a:t>
            </a:r>
            <a:r>
              <a:rPr lang="it-IT" sz="3800" b="1" dirty="0" smtClean="0"/>
              <a:t>Cos’è?</a:t>
            </a:r>
            <a:endParaRPr lang="it-IT" sz="3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6670" y="1196752"/>
            <a:ext cx="40324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/>
              <a:t>È un’esperienza di </a:t>
            </a:r>
            <a:r>
              <a:rPr lang="it-IT" sz="2600" b="1" dirty="0"/>
              <a:t>cammino</a:t>
            </a:r>
            <a:r>
              <a:rPr lang="it-IT" sz="2600" dirty="0"/>
              <a:t>, di amicizia, di silenzio, </a:t>
            </a:r>
            <a:endParaRPr lang="it-IT" sz="2600" dirty="0" smtClean="0"/>
          </a:p>
          <a:p>
            <a:r>
              <a:rPr lang="it-IT" sz="2600" dirty="0" smtClean="0"/>
              <a:t>di </a:t>
            </a:r>
            <a:r>
              <a:rPr lang="it-IT" sz="2600" dirty="0"/>
              <a:t>gioia, di preghiera, preparata dai </a:t>
            </a:r>
            <a:r>
              <a:rPr lang="it-IT" sz="2600" b="1" dirty="0"/>
              <a:t>giovani</a:t>
            </a:r>
            <a:r>
              <a:rPr lang="it-IT" sz="2600" dirty="0"/>
              <a:t> e proposta a tutti. </a:t>
            </a:r>
            <a:endParaRPr lang="it-IT" sz="26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971600" y="4832573"/>
            <a:ext cx="63367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dirty="0"/>
              <a:t>Si cammina nella notte, per </a:t>
            </a:r>
            <a:r>
              <a:rPr lang="it-IT" sz="2600" b="1" dirty="0"/>
              <a:t>ringraziare</a:t>
            </a:r>
            <a:r>
              <a:rPr lang="it-IT" sz="2600" dirty="0"/>
              <a:t> Dio per l’anno trascorso e per </a:t>
            </a:r>
            <a:r>
              <a:rPr lang="it-IT" sz="2600" b="1" dirty="0"/>
              <a:t>affidare</a:t>
            </a:r>
            <a:r>
              <a:rPr lang="it-IT" sz="2600" dirty="0"/>
              <a:t> al Signore il nostro viaggio e quello delle persone che portiamo nel cuore.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4932040" y="2043138"/>
            <a:ext cx="38701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dirty="0"/>
              <a:t>Si parte da </a:t>
            </a:r>
            <a:r>
              <a:rPr lang="it-IT" sz="2600" b="1" dirty="0"/>
              <a:t>Trento</a:t>
            </a:r>
            <a:r>
              <a:rPr lang="it-IT" sz="2600" dirty="0"/>
              <a:t>, centro della nostra Diocesi, per raggiungere </a:t>
            </a:r>
            <a:r>
              <a:rPr lang="it-IT" sz="2600" b="1" dirty="0"/>
              <a:t>Montagnaga</a:t>
            </a:r>
            <a:r>
              <a:rPr lang="it-IT" sz="2600" dirty="0"/>
              <a:t> di Piné, dove si trova il santuario mariano della Comparsa. </a:t>
            </a:r>
          </a:p>
        </p:txBody>
      </p:sp>
      <p:sp>
        <p:nvSpPr>
          <p:cNvPr id="8" name="Figura a mano libera 7"/>
          <p:cNvSpPr/>
          <p:nvPr/>
        </p:nvSpPr>
        <p:spPr>
          <a:xfrm rot="21407724">
            <a:off x="2918309" y="836781"/>
            <a:ext cx="3679534" cy="1310227"/>
          </a:xfrm>
          <a:custGeom>
            <a:avLst/>
            <a:gdLst>
              <a:gd name="connsiteX0" fmla="*/ 0 w 3684519"/>
              <a:gd name="connsiteY0" fmla="*/ 283865 h 1221173"/>
              <a:gd name="connsiteX1" fmla="*/ 1828800 w 3684519"/>
              <a:gd name="connsiteY1" fmla="*/ 27491 h 1221173"/>
              <a:gd name="connsiteX2" fmla="*/ 1615156 w 3684519"/>
              <a:gd name="connsiteY2" fmla="*/ 864979 h 1221173"/>
              <a:gd name="connsiteX3" fmla="*/ 3409772 w 3684519"/>
              <a:gd name="connsiteY3" fmla="*/ 847888 h 1221173"/>
              <a:gd name="connsiteX4" fmla="*/ 3666146 w 3684519"/>
              <a:gd name="connsiteY4" fmla="*/ 1189719 h 1221173"/>
              <a:gd name="connsiteX5" fmla="*/ 3666146 w 3684519"/>
              <a:gd name="connsiteY5" fmla="*/ 1206811 h 1221173"/>
              <a:gd name="connsiteX6" fmla="*/ 3683238 w 3684519"/>
              <a:gd name="connsiteY6" fmla="*/ 1198265 h 122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4519" h="1221173">
                <a:moveTo>
                  <a:pt x="0" y="283865"/>
                </a:moveTo>
                <a:cubicBezTo>
                  <a:pt x="779803" y="107252"/>
                  <a:pt x="1559607" y="-69361"/>
                  <a:pt x="1828800" y="27491"/>
                </a:cubicBezTo>
                <a:cubicBezTo>
                  <a:pt x="2097993" y="124343"/>
                  <a:pt x="1351661" y="728246"/>
                  <a:pt x="1615156" y="864979"/>
                </a:cubicBezTo>
                <a:cubicBezTo>
                  <a:pt x="1878651" y="1001712"/>
                  <a:pt x="3067940" y="793765"/>
                  <a:pt x="3409772" y="847888"/>
                </a:cubicBezTo>
                <a:cubicBezTo>
                  <a:pt x="3751604" y="902011"/>
                  <a:pt x="3623417" y="1129899"/>
                  <a:pt x="3666146" y="1189719"/>
                </a:cubicBezTo>
                <a:cubicBezTo>
                  <a:pt x="3708875" y="1249540"/>
                  <a:pt x="3663297" y="1205387"/>
                  <a:pt x="3666146" y="1206811"/>
                </a:cubicBezTo>
                <a:cubicBezTo>
                  <a:pt x="3668995" y="1208235"/>
                  <a:pt x="3676116" y="1203250"/>
                  <a:pt x="3683238" y="1198265"/>
                </a:cubicBezTo>
              </a:path>
            </a:pathLst>
          </a:custGeom>
          <a:noFill/>
          <a:ln w="508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376994" y="3017583"/>
            <a:ext cx="8524385" cy="2537183"/>
          </a:xfrm>
          <a:custGeom>
            <a:avLst/>
            <a:gdLst>
              <a:gd name="connsiteX0" fmla="*/ 7818423 w 8524385"/>
              <a:gd name="connsiteY0" fmla="*/ 605834 h 2537183"/>
              <a:gd name="connsiteX1" fmla="*/ 8493541 w 8524385"/>
              <a:gd name="connsiteY1" fmla="*/ 1092944 h 2537183"/>
              <a:gd name="connsiteX2" fmla="*/ 6929660 w 8524385"/>
              <a:gd name="connsiteY2" fmla="*/ 1255314 h 2537183"/>
              <a:gd name="connsiteX3" fmla="*/ 6844202 w 8524385"/>
              <a:gd name="connsiteY3" fmla="*/ 1656967 h 2537183"/>
              <a:gd name="connsiteX4" fmla="*/ 5835799 w 8524385"/>
              <a:gd name="connsiteY4" fmla="*/ 1545871 h 2537183"/>
              <a:gd name="connsiteX5" fmla="*/ 4844486 w 8524385"/>
              <a:gd name="connsiteY5" fmla="*/ 1733879 h 2537183"/>
              <a:gd name="connsiteX6" fmla="*/ 3801899 w 8524385"/>
              <a:gd name="connsiteY6" fmla="*/ 33266 h 2537183"/>
              <a:gd name="connsiteX7" fmla="*/ 1819275 w 8524385"/>
              <a:gd name="connsiteY7" fmla="*/ 657109 h 2537183"/>
              <a:gd name="connsiteX8" fmla="*/ 2434572 w 8524385"/>
              <a:gd name="connsiteY8" fmla="*/ 1280952 h 2537183"/>
              <a:gd name="connsiteX9" fmla="*/ 1041608 w 8524385"/>
              <a:gd name="connsiteY9" fmla="*/ 1400593 h 2537183"/>
              <a:gd name="connsiteX10" fmla="*/ 7567 w 8524385"/>
              <a:gd name="connsiteY10" fmla="*/ 1844974 h 2537183"/>
              <a:gd name="connsiteX11" fmla="*/ 545952 w 8524385"/>
              <a:gd name="connsiteY11" fmla="*/ 2537183 h 2537183"/>
              <a:gd name="connsiteX12" fmla="*/ 545952 w 8524385"/>
              <a:gd name="connsiteY12" fmla="*/ 2537183 h 253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24385" h="2537183">
                <a:moveTo>
                  <a:pt x="7818423" y="605834"/>
                </a:moveTo>
                <a:cubicBezTo>
                  <a:pt x="8230045" y="795265"/>
                  <a:pt x="8641668" y="984697"/>
                  <a:pt x="8493541" y="1092944"/>
                </a:cubicBezTo>
                <a:cubicBezTo>
                  <a:pt x="8345414" y="1201191"/>
                  <a:pt x="7204550" y="1161310"/>
                  <a:pt x="6929660" y="1255314"/>
                </a:cubicBezTo>
                <a:cubicBezTo>
                  <a:pt x="6654770" y="1349318"/>
                  <a:pt x="7026512" y="1608541"/>
                  <a:pt x="6844202" y="1656967"/>
                </a:cubicBezTo>
                <a:cubicBezTo>
                  <a:pt x="6661892" y="1705393"/>
                  <a:pt x="6169085" y="1533052"/>
                  <a:pt x="5835799" y="1545871"/>
                </a:cubicBezTo>
                <a:cubicBezTo>
                  <a:pt x="5502513" y="1558690"/>
                  <a:pt x="5183469" y="1985980"/>
                  <a:pt x="4844486" y="1733879"/>
                </a:cubicBezTo>
                <a:cubicBezTo>
                  <a:pt x="4505503" y="1481778"/>
                  <a:pt x="4306101" y="212728"/>
                  <a:pt x="3801899" y="33266"/>
                </a:cubicBezTo>
                <a:cubicBezTo>
                  <a:pt x="3297697" y="-146196"/>
                  <a:pt x="2047163" y="449162"/>
                  <a:pt x="1819275" y="657109"/>
                </a:cubicBezTo>
                <a:cubicBezTo>
                  <a:pt x="1591387" y="865056"/>
                  <a:pt x="2564183" y="1157038"/>
                  <a:pt x="2434572" y="1280952"/>
                </a:cubicBezTo>
                <a:cubicBezTo>
                  <a:pt x="2304961" y="1404866"/>
                  <a:pt x="1446109" y="1306589"/>
                  <a:pt x="1041608" y="1400593"/>
                </a:cubicBezTo>
                <a:cubicBezTo>
                  <a:pt x="637107" y="1494597"/>
                  <a:pt x="90176" y="1655542"/>
                  <a:pt x="7567" y="1844974"/>
                </a:cubicBezTo>
                <a:cubicBezTo>
                  <a:pt x="-75042" y="2034406"/>
                  <a:pt x="545952" y="2537183"/>
                  <a:pt x="545952" y="2537183"/>
                </a:cubicBezTo>
                <a:lnTo>
                  <a:pt x="545952" y="2537183"/>
                </a:lnTo>
              </a:path>
            </a:pathLst>
          </a:cu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475656" y="2996952"/>
            <a:ext cx="65663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/>
              <a:t>nelle </a:t>
            </a:r>
            <a:r>
              <a:rPr lang="it-IT" sz="2800" dirty="0"/>
              <a:t>prime tappe sono </a:t>
            </a:r>
            <a:r>
              <a:rPr lang="it-IT" sz="2800" dirty="0" smtClean="0"/>
              <a:t>invitati anche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it-IT" sz="2800" b="1" dirty="0" smtClean="0"/>
              <a:t>famiglie</a:t>
            </a:r>
            <a:r>
              <a:rPr lang="it-IT" sz="2800" dirty="0" smtClean="0"/>
              <a:t> 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it-IT" sz="2800" b="1" dirty="0" smtClean="0"/>
              <a:t>preadolescenti</a:t>
            </a:r>
            <a:r>
              <a:rPr lang="it-IT" sz="2800" dirty="0" smtClean="0"/>
              <a:t> 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it-IT" sz="2800" b="1" dirty="0" smtClean="0"/>
              <a:t>adolescenti</a:t>
            </a:r>
            <a:endParaRPr lang="it-IT" sz="2800" dirty="0"/>
          </a:p>
        </p:txBody>
      </p:sp>
      <p:sp>
        <p:nvSpPr>
          <p:cNvPr id="6" name="Titolo 4"/>
          <p:cNvSpPr txBox="1">
            <a:spLocks/>
          </p:cNvSpPr>
          <p:nvPr/>
        </p:nvSpPr>
        <p:spPr>
          <a:xfrm>
            <a:off x="1003898" y="260648"/>
            <a:ext cx="7270576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i="1" dirty="0" smtClean="0"/>
              <a:t>Pellegrinaggio notturno</a:t>
            </a:r>
            <a:r>
              <a:rPr lang="it-IT" sz="3200" dirty="0" smtClean="0"/>
              <a:t>... 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64119" y="1616806"/>
            <a:ext cx="518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…per e con i   </a:t>
            </a:r>
            <a:r>
              <a:rPr lang="it-IT" sz="6000" b="1" dirty="0" smtClean="0">
                <a:solidFill>
                  <a:srgbClr val="C00000"/>
                </a:solidFill>
                <a:latin typeface="Tempus Sans ITC" panose="04020404030D07020202" pitchFamily="82" charset="0"/>
              </a:rPr>
              <a:t>giovani</a:t>
            </a:r>
            <a:r>
              <a:rPr lang="it-IT" sz="6000" b="1" dirty="0" smtClean="0">
                <a:latin typeface="Tempus Sans ITC" panose="04020404030D07020202" pitchFamily="82" charset="0"/>
              </a:rPr>
              <a:t> </a:t>
            </a:r>
            <a:endParaRPr lang="it-IT" sz="6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8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 txBox="1">
            <a:spLocks/>
          </p:cNvSpPr>
          <p:nvPr/>
        </p:nvSpPr>
        <p:spPr>
          <a:xfrm>
            <a:off x="971600" y="-201265"/>
            <a:ext cx="7414592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Il programma</a:t>
            </a:r>
            <a:endParaRPr lang="it-IT" sz="3600" b="1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899592" y="692696"/>
            <a:ext cx="0" cy="6048673"/>
          </a:xfrm>
          <a:prstGeom prst="line">
            <a:avLst/>
          </a:prstGeom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187624" y="2627620"/>
            <a:ext cx="5688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Trento, S.Messa in Cattedrale, con il vescovo Lauro</a:t>
            </a:r>
            <a:endParaRPr lang="it-IT" sz="21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59631" y="3779748"/>
            <a:ext cx="3600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Arrivo al santuario delle Laste</a:t>
            </a:r>
            <a:endParaRPr lang="it-IT" sz="21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259631" y="5075892"/>
            <a:ext cx="6624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Arrivo a Civezzano, brioche e the caldo, preghiera in chiesa</a:t>
            </a:r>
            <a:endParaRPr lang="it-IT" sz="21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259631" y="6228020"/>
            <a:ext cx="2376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Montagnaga di Piné</a:t>
            </a:r>
            <a:endParaRPr lang="it-IT" sz="21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187624" y="1556792"/>
            <a:ext cx="8496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70" dirty="0" smtClean="0"/>
              <a:t>Trento, via Belenzani, incontro con tutti i partecipanti e preghiera comune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187624" y="764704"/>
            <a:ext cx="81003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Ritrovo a Trento e cena al sacco, in tre punti della città suddivisi per zone </a:t>
            </a:r>
            <a:endParaRPr lang="it-IT" sz="21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7504" y="764704"/>
            <a:ext cx="848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19.30</a:t>
            </a:r>
            <a:endParaRPr lang="it-IT" sz="21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18042" y="1556792"/>
            <a:ext cx="848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/>
              <a:t>2</a:t>
            </a:r>
            <a:r>
              <a:rPr lang="it-IT" sz="2100" dirty="0" smtClean="0"/>
              <a:t>0.30</a:t>
            </a:r>
            <a:endParaRPr lang="it-IT" sz="21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18042" y="2636912"/>
            <a:ext cx="848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21.00</a:t>
            </a:r>
            <a:endParaRPr lang="it-IT" sz="21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33388" y="3779748"/>
            <a:ext cx="848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22.45</a:t>
            </a:r>
            <a:endParaRPr lang="it-IT" sz="21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33388" y="5075892"/>
            <a:ext cx="848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/>
              <a:t> </a:t>
            </a:r>
            <a:r>
              <a:rPr lang="it-IT" sz="2100" dirty="0" smtClean="0"/>
              <a:t> 1.15</a:t>
            </a:r>
            <a:endParaRPr lang="it-IT" sz="21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33388" y="6228020"/>
            <a:ext cx="848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  6.30</a:t>
            </a:r>
            <a:endParaRPr lang="it-IT" sz="21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403648" y="2060667"/>
            <a:ext cx="1296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i="1" dirty="0" smtClean="0"/>
              <a:t>Famiglie</a:t>
            </a:r>
            <a:endParaRPr lang="it-IT" sz="2100" i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331639" y="3203684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i="1" dirty="0" smtClean="0"/>
              <a:t>Preadolescenti</a:t>
            </a:r>
            <a:endParaRPr lang="it-IT" sz="2100" i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331639" y="4427820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i="1" dirty="0"/>
              <a:t>A</a:t>
            </a:r>
            <a:r>
              <a:rPr lang="it-IT" sz="2100" i="1" dirty="0" smtClean="0"/>
              <a:t>dolescenti</a:t>
            </a:r>
            <a:endParaRPr lang="it-IT" sz="2100" i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331639" y="5651956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i="1" dirty="0" smtClean="0"/>
              <a:t>Giovani</a:t>
            </a:r>
            <a:endParaRPr lang="it-IT" sz="2100" i="1" dirty="0"/>
          </a:p>
        </p:txBody>
      </p:sp>
      <p:pic>
        <p:nvPicPr>
          <p:cNvPr id="38" name="Picture 8" descr="C:\Users\Cecilia.Cremonesi\AppData\Local\Microsoft\Windows\Temporary Internet Files\Content.IE5\71XRYHFI\footprints-149398_960_72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3599">
            <a:off x="7390256" y="5491792"/>
            <a:ext cx="1506684" cy="7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Connettore 1 47"/>
          <p:cNvCxnSpPr>
            <a:endCxn id="26" idx="1"/>
          </p:cNvCxnSpPr>
          <p:nvPr/>
        </p:nvCxnSpPr>
        <p:spPr>
          <a:xfrm flipV="1">
            <a:off x="827584" y="972453"/>
            <a:ext cx="360040" cy="8275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 flipV="1">
            <a:off x="971600" y="6445061"/>
            <a:ext cx="360040" cy="8275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flipV="1">
            <a:off x="899592" y="5301208"/>
            <a:ext cx="360040" cy="8275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V="1">
            <a:off x="899592" y="3996789"/>
            <a:ext cx="360040" cy="8275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 flipV="1">
            <a:off x="899592" y="2844661"/>
            <a:ext cx="360040" cy="8275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V="1">
            <a:off x="899592" y="1764541"/>
            <a:ext cx="360040" cy="8275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2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 txBox="1">
            <a:spLocks/>
          </p:cNvSpPr>
          <p:nvPr/>
        </p:nvSpPr>
        <p:spPr>
          <a:xfrm>
            <a:off x="971600" y="-201265"/>
            <a:ext cx="7414592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I punti di partenza</a:t>
            </a:r>
            <a:endParaRPr lang="it-IT" sz="36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187624" y="764704"/>
            <a:ext cx="8064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Ritrovo a Trento e cena al sacco, in tre punti della città suddivisi per zone </a:t>
            </a:r>
            <a:endParaRPr lang="it-IT" sz="21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5496" y="764704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Ore 19.30</a:t>
            </a:r>
            <a:endParaRPr lang="it-IT" sz="2100" dirty="0"/>
          </a:p>
        </p:txBody>
      </p:sp>
      <p:sp>
        <p:nvSpPr>
          <p:cNvPr id="3" name="Rettangolo 2"/>
          <p:cNvSpPr/>
          <p:nvPr/>
        </p:nvSpPr>
        <p:spPr>
          <a:xfrm>
            <a:off x="6012160" y="1615440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50" b="1" dirty="0" smtClean="0"/>
              <a:t>CAPPELLA UNIVERSITARIA</a:t>
            </a:r>
          </a:p>
          <a:p>
            <a:pPr lvl="0" algn="ctr"/>
            <a:r>
              <a:rPr lang="it-IT" sz="2050" i="1" dirty="0" smtClean="0"/>
              <a:t>via </a:t>
            </a:r>
            <a:r>
              <a:rPr lang="it-IT" sz="2050" i="1" dirty="0"/>
              <a:t>Prepositura </a:t>
            </a:r>
            <a:r>
              <a:rPr lang="it-IT" sz="2050" i="1" dirty="0" smtClean="0"/>
              <a:t>35</a:t>
            </a:r>
          </a:p>
          <a:p>
            <a:pPr lvl="0" algn="ctr"/>
            <a:r>
              <a:rPr lang="it-IT" sz="2050" dirty="0" smtClean="0"/>
              <a:t> </a:t>
            </a:r>
          </a:p>
          <a:p>
            <a:pPr lvl="0" algn="ctr"/>
            <a:r>
              <a:rPr lang="it-IT" sz="2050" dirty="0" smtClean="0"/>
              <a:t>zone di Mezzolombardo</a:t>
            </a:r>
            <a:r>
              <a:rPr lang="it-IT" sz="2050" dirty="0"/>
              <a:t>, </a:t>
            </a:r>
            <a:endParaRPr lang="it-IT" sz="2050" dirty="0" smtClean="0"/>
          </a:p>
          <a:p>
            <a:pPr lvl="0" algn="ctr"/>
            <a:r>
              <a:rPr lang="it-IT" sz="2050" dirty="0" smtClean="0"/>
              <a:t>Valli </a:t>
            </a:r>
            <a:r>
              <a:rPr lang="it-IT" sz="2050" dirty="0"/>
              <a:t>di Non e Sole, </a:t>
            </a:r>
            <a:endParaRPr lang="it-IT" sz="2050" dirty="0" smtClean="0"/>
          </a:p>
          <a:p>
            <a:pPr lvl="0" algn="ctr"/>
            <a:r>
              <a:rPr lang="it-IT" sz="2050" dirty="0" smtClean="0"/>
              <a:t>Cembra-Lavis</a:t>
            </a:r>
            <a:r>
              <a:rPr lang="it-IT" sz="2050" dirty="0"/>
              <a:t>, Lomaso, </a:t>
            </a:r>
            <a:endParaRPr lang="it-IT" sz="2050" dirty="0" smtClean="0"/>
          </a:p>
          <a:p>
            <a:pPr lvl="0" algn="ctr"/>
            <a:r>
              <a:rPr lang="it-IT" sz="2050" dirty="0" smtClean="0"/>
              <a:t>Tione</a:t>
            </a:r>
            <a:r>
              <a:rPr lang="it-IT" sz="2050" dirty="0"/>
              <a:t>, Rendena, </a:t>
            </a:r>
            <a:endParaRPr lang="it-IT" sz="2050" dirty="0" smtClean="0"/>
          </a:p>
          <a:p>
            <a:pPr lvl="0" algn="ctr"/>
            <a:r>
              <a:rPr lang="it-IT" sz="2050" dirty="0" smtClean="0"/>
              <a:t>Condino</a:t>
            </a:r>
            <a:r>
              <a:rPr lang="it-IT" sz="2050" dirty="0"/>
              <a:t>, Trento città</a:t>
            </a:r>
          </a:p>
        </p:txBody>
      </p:sp>
      <p:sp>
        <p:nvSpPr>
          <p:cNvPr id="5" name="Rettangolo 4"/>
          <p:cNvSpPr/>
          <p:nvPr/>
        </p:nvSpPr>
        <p:spPr>
          <a:xfrm>
            <a:off x="-252536" y="1687448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50" b="1" dirty="0" smtClean="0"/>
              <a:t>CASA SUORE CANOSSIANE</a:t>
            </a:r>
            <a:r>
              <a:rPr lang="it-IT" sz="2050" dirty="0" smtClean="0"/>
              <a:t> </a:t>
            </a:r>
          </a:p>
          <a:p>
            <a:pPr lvl="0" algn="ctr"/>
            <a:r>
              <a:rPr lang="it-IT" sz="2050" dirty="0" smtClean="0"/>
              <a:t>piazza </a:t>
            </a:r>
            <a:r>
              <a:rPr lang="it-IT" sz="2050" dirty="0"/>
              <a:t>Venezia: </a:t>
            </a:r>
            <a:endParaRPr lang="it-IT" sz="2050" dirty="0" smtClean="0"/>
          </a:p>
          <a:p>
            <a:pPr lvl="0" algn="ctr"/>
            <a:endParaRPr lang="it-IT" sz="2050" dirty="0"/>
          </a:p>
          <a:p>
            <a:pPr lvl="0" algn="ctr"/>
            <a:r>
              <a:rPr lang="it-IT" sz="2050" dirty="0" smtClean="0"/>
              <a:t>zone </a:t>
            </a:r>
            <a:r>
              <a:rPr lang="it-IT" sz="2050" dirty="0"/>
              <a:t>di Pergine, Levico, </a:t>
            </a:r>
            <a:endParaRPr lang="it-IT" sz="2050" dirty="0" smtClean="0"/>
          </a:p>
          <a:p>
            <a:pPr lvl="0" algn="ctr"/>
            <a:r>
              <a:rPr lang="it-IT" sz="2050" dirty="0" smtClean="0"/>
              <a:t>Civezzano-Pinè</a:t>
            </a:r>
            <a:r>
              <a:rPr lang="it-IT" sz="2050" dirty="0"/>
              <a:t>, Primiero, </a:t>
            </a:r>
            <a:endParaRPr lang="it-IT" sz="2050" dirty="0" smtClean="0"/>
          </a:p>
          <a:p>
            <a:pPr lvl="0" algn="ctr"/>
            <a:r>
              <a:rPr lang="it-IT" sz="2050" dirty="0" smtClean="0"/>
              <a:t>Borgo </a:t>
            </a:r>
            <a:r>
              <a:rPr lang="it-IT" sz="2050" dirty="0"/>
              <a:t>Valsugana, </a:t>
            </a:r>
            <a:endParaRPr lang="it-IT" sz="2050" dirty="0" smtClean="0"/>
          </a:p>
          <a:p>
            <a:pPr lvl="0" algn="ctr"/>
            <a:r>
              <a:rPr lang="it-IT" sz="2050" dirty="0" smtClean="0"/>
              <a:t>Fiemme </a:t>
            </a:r>
            <a:r>
              <a:rPr lang="it-IT" sz="2050" dirty="0"/>
              <a:t>e Fassa, </a:t>
            </a:r>
            <a:endParaRPr lang="it-IT" sz="2050" dirty="0" smtClean="0"/>
          </a:p>
          <a:p>
            <a:pPr lvl="0" algn="ctr"/>
            <a:r>
              <a:rPr lang="it-IT" sz="2050" dirty="0" smtClean="0"/>
              <a:t>Mattarello </a:t>
            </a:r>
            <a:r>
              <a:rPr lang="it-IT" sz="2050" dirty="0"/>
              <a:t>e Povo</a:t>
            </a:r>
          </a:p>
        </p:txBody>
      </p:sp>
      <p:sp>
        <p:nvSpPr>
          <p:cNvPr id="46" name="Freccia in giù 45"/>
          <p:cNvSpPr/>
          <p:nvPr/>
        </p:nvSpPr>
        <p:spPr>
          <a:xfrm>
            <a:off x="1475656" y="2479829"/>
            <a:ext cx="131826" cy="22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in giù 46"/>
          <p:cNvSpPr/>
          <p:nvPr/>
        </p:nvSpPr>
        <p:spPr>
          <a:xfrm>
            <a:off x="7524328" y="2407528"/>
            <a:ext cx="164118" cy="22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93332"/>
            <a:ext cx="2548236" cy="2295708"/>
          </a:xfrm>
          <a:prstGeom prst="rect">
            <a:avLst/>
          </a:prstGeom>
        </p:spPr>
      </p:pic>
      <p:sp>
        <p:nvSpPr>
          <p:cNvPr id="49" name="Rettangolo 48"/>
          <p:cNvSpPr/>
          <p:nvPr/>
        </p:nvSpPr>
        <p:spPr>
          <a:xfrm>
            <a:off x="3100036" y="3882821"/>
            <a:ext cx="298413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50" b="1" dirty="0" smtClean="0"/>
              <a:t>SEMINARIO DIOCESANO</a:t>
            </a:r>
            <a:r>
              <a:rPr lang="it-IT" sz="2050" dirty="0" smtClean="0"/>
              <a:t>  </a:t>
            </a:r>
          </a:p>
          <a:p>
            <a:pPr lvl="0" algn="ctr"/>
            <a:r>
              <a:rPr lang="it-IT" sz="2050" i="1" dirty="0" smtClean="0"/>
              <a:t>corso </a:t>
            </a:r>
            <a:r>
              <a:rPr lang="it-IT" sz="2050" i="1" dirty="0"/>
              <a:t>3 novembre </a:t>
            </a:r>
            <a:r>
              <a:rPr lang="it-IT" sz="2050" i="1" dirty="0" smtClean="0"/>
              <a:t>46</a:t>
            </a:r>
            <a:endParaRPr lang="it-IT" sz="2050" dirty="0"/>
          </a:p>
          <a:p>
            <a:pPr lvl="0" algn="ctr"/>
            <a:endParaRPr lang="it-IT" sz="2050" dirty="0"/>
          </a:p>
          <a:p>
            <a:pPr lvl="0" algn="ctr"/>
            <a:r>
              <a:rPr lang="it-IT" sz="2050" dirty="0"/>
              <a:t>z</a:t>
            </a:r>
            <a:r>
              <a:rPr lang="it-IT" sz="2050" dirty="0" smtClean="0"/>
              <a:t>one di Rovereto</a:t>
            </a:r>
            <a:r>
              <a:rPr lang="it-IT" sz="2050" dirty="0"/>
              <a:t>, Folgaria, Villa Lagarina, Ala, Mori, Riva del Garda, Arco, Vezzano</a:t>
            </a:r>
          </a:p>
        </p:txBody>
      </p:sp>
      <p:sp>
        <p:nvSpPr>
          <p:cNvPr id="50" name="Freccia in giù 49"/>
          <p:cNvSpPr/>
          <p:nvPr/>
        </p:nvSpPr>
        <p:spPr>
          <a:xfrm>
            <a:off x="4479890" y="4589834"/>
            <a:ext cx="164118" cy="22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35496" y="6261667"/>
            <a:ext cx="9073008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50" b="1" dirty="0" smtClean="0"/>
              <a:t>Da questi punti si parte per trovarsi tutti in via Belenzani e procedere </a:t>
            </a:r>
            <a:r>
              <a:rPr lang="it-IT" sz="1950" b="1" dirty="0"/>
              <a:t>v</a:t>
            </a:r>
            <a:r>
              <a:rPr lang="it-IT" sz="1950" b="1" dirty="0" smtClean="0"/>
              <a:t>erso il Duomo</a:t>
            </a:r>
          </a:p>
        </p:txBody>
      </p:sp>
      <p:sp>
        <p:nvSpPr>
          <p:cNvPr id="10" name="Ovale 9"/>
          <p:cNvSpPr/>
          <p:nvPr/>
        </p:nvSpPr>
        <p:spPr>
          <a:xfrm>
            <a:off x="4033056" y="3027458"/>
            <a:ext cx="394928" cy="292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20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973832" y="-171400"/>
            <a:ext cx="7414592" cy="118199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tema di quest’anno</a:t>
            </a:r>
            <a:endParaRPr lang="it-IT" sz="3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68444" y="1772816"/>
            <a:ext cx="8092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Nella notte daremo spazio alle </a:t>
            </a:r>
            <a:r>
              <a:rPr lang="it-IT" sz="2200" b="1" dirty="0" smtClean="0">
                <a:latin typeface="Tempus Sans ITC" panose="04020404030D07020202" pitchFamily="82" charset="0"/>
              </a:rPr>
              <a:t>DOMANDE</a:t>
            </a:r>
            <a:r>
              <a:rPr lang="it-IT" sz="2200" dirty="0" smtClean="0"/>
              <a:t>, </a:t>
            </a:r>
          </a:p>
          <a:p>
            <a:r>
              <a:rPr lang="it-IT" sz="2200" dirty="0" smtClean="0"/>
              <a:t>a ciò che ci interroga quotidianamente</a:t>
            </a:r>
            <a:r>
              <a:rPr lang="it-IT" sz="2200" dirty="0"/>
              <a:t>: </a:t>
            </a:r>
            <a:endParaRPr lang="it-IT" sz="2200" dirty="0" smtClean="0"/>
          </a:p>
          <a:p>
            <a:endParaRPr lang="it-IT" sz="1600" dirty="0" smtClean="0"/>
          </a:p>
          <a:p>
            <a:r>
              <a:rPr lang="it-IT" sz="2200" dirty="0" smtClean="0"/>
              <a:t>i </a:t>
            </a:r>
            <a:r>
              <a:rPr lang="it-IT" sz="2400" b="1" dirty="0">
                <a:latin typeface="Tempus Sans ITC" panose="04020404030D07020202" pitchFamily="82" charset="0"/>
              </a:rPr>
              <a:t>timori</a:t>
            </a:r>
            <a:r>
              <a:rPr lang="it-IT" sz="2200" dirty="0"/>
              <a:t>, </a:t>
            </a:r>
            <a:endParaRPr lang="it-IT" sz="2200" dirty="0" smtClean="0"/>
          </a:p>
          <a:p>
            <a:r>
              <a:rPr lang="it-IT" sz="2200" dirty="0" smtClean="0"/>
              <a:t>le </a:t>
            </a:r>
            <a:r>
              <a:rPr lang="it-IT" sz="2400" b="1" dirty="0">
                <a:latin typeface="Tempus Sans ITC" panose="04020404030D07020202" pitchFamily="82" charset="0"/>
              </a:rPr>
              <a:t>speranze</a:t>
            </a:r>
            <a:r>
              <a:rPr lang="it-IT" sz="2200" dirty="0"/>
              <a:t>, </a:t>
            </a:r>
            <a:endParaRPr lang="it-IT" sz="2200" dirty="0" smtClean="0"/>
          </a:p>
          <a:p>
            <a:r>
              <a:rPr lang="it-IT" sz="2200" dirty="0" smtClean="0"/>
              <a:t>il </a:t>
            </a:r>
            <a:r>
              <a:rPr lang="it-IT" sz="2400" b="1" dirty="0">
                <a:latin typeface="Tempus Sans ITC" panose="04020404030D07020202" pitchFamily="82" charset="0"/>
              </a:rPr>
              <a:t>bisogno di amore</a:t>
            </a:r>
            <a:r>
              <a:rPr lang="it-IT" sz="2200" dirty="0"/>
              <a:t>, </a:t>
            </a:r>
            <a:endParaRPr lang="it-IT" sz="2200" dirty="0" smtClean="0"/>
          </a:p>
          <a:p>
            <a:r>
              <a:rPr lang="it-IT" sz="2200" dirty="0" smtClean="0"/>
              <a:t>il </a:t>
            </a:r>
            <a:r>
              <a:rPr lang="it-IT" sz="2400" b="1" dirty="0">
                <a:latin typeface="Tempus Sans ITC" panose="04020404030D07020202" pitchFamily="82" charset="0"/>
              </a:rPr>
              <a:t>desiderio di capire chi siamo</a:t>
            </a:r>
            <a:r>
              <a:rPr lang="it-IT" sz="2200" dirty="0"/>
              <a:t>, </a:t>
            </a:r>
            <a:endParaRPr lang="it-IT" sz="2200" dirty="0" smtClean="0"/>
          </a:p>
          <a:p>
            <a:r>
              <a:rPr lang="it-IT" sz="2200" b="1" dirty="0" smtClean="0">
                <a:latin typeface="Tempus Sans ITC" panose="04020404030D07020202" pitchFamily="82" charset="0"/>
              </a:rPr>
              <a:t>le </a:t>
            </a:r>
            <a:r>
              <a:rPr lang="it-IT" sz="2400" b="1" dirty="0" smtClean="0">
                <a:latin typeface="Tempus Sans ITC" panose="04020404030D07020202" pitchFamily="82" charset="0"/>
              </a:rPr>
              <a:t>domande sul</a:t>
            </a:r>
            <a:r>
              <a:rPr lang="it-IT" sz="2400" dirty="0" smtClean="0"/>
              <a:t> </a:t>
            </a:r>
            <a:r>
              <a:rPr lang="it-IT" sz="2400" b="1" dirty="0" smtClean="0">
                <a:latin typeface="Tempus Sans ITC" panose="04020404030D07020202" pitchFamily="82" charset="0"/>
              </a:rPr>
              <a:t>senso </a:t>
            </a:r>
            <a:r>
              <a:rPr lang="it-IT" sz="2400" b="1" dirty="0">
                <a:latin typeface="Tempus Sans ITC" panose="04020404030D07020202" pitchFamily="82" charset="0"/>
              </a:rPr>
              <a:t>della vita</a:t>
            </a:r>
            <a:r>
              <a:rPr lang="it-IT" sz="2400" dirty="0"/>
              <a:t>, </a:t>
            </a:r>
            <a:endParaRPr lang="it-IT" sz="2400" dirty="0" smtClean="0"/>
          </a:p>
          <a:p>
            <a:r>
              <a:rPr lang="it-IT" sz="2200" dirty="0" smtClean="0"/>
              <a:t>il </a:t>
            </a:r>
            <a:r>
              <a:rPr lang="it-IT" sz="2400" b="1" dirty="0">
                <a:latin typeface="Tempus Sans ITC" panose="04020404030D07020202" pitchFamily="82" charset="0"/>
              </a:rPr>
              <a:t>rapporto con i nostri compagni di viaggio</a:t>
            </a:r>
            <a:r>
              <a:rPr lang="it-IT" sz="2400" dirty="0"/>
              <a:t>… 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692696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i="1" dirty="0" smtClean="0"/>
              <a:t>Non temere, perché hai trovato grazia presso Dio </a:t>
            </a:r>
            <a:r>
              <a:rPr lang="it-IT" sz="2600" dirty="0" smtClean="0"/>
              <a:t>(Lc 1,30)</a:t>
            </a:r>
            <a:endParaRPr lang="it-IT" sz="2600" dirty="0"/>
          </a:p>
        </p:txBody>
      </p:sp>
      <p:sp>
        <p:nvSpPr>
          <p:cNvPr id="2" name="Rettangolo 1"/>
          <p:cNvSpPr/>
          <p:nvPr/>
        </p:nvSpPr>
        <p:spPr>
          <a:xfrm>
            <a:off x="323528" y="5301208"/>
            <a:ext cx="8496944" cy="14465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2200" dirty="0"/>
              <a:t>“</a:t>
            </a:r>
            <a:r>
              <a:rPr lang="it-IT" sz="2200" i="1" dirty="0"/>
              <a:t>È necessario aprire spazi nelle nostre città e comunità per crescere, per sognare, per guardare orizzonti nuovi! Mai perdere il gusto di godere dell’incontro, dell’amicizia, il gusto di sognare insieme, di camminare con gli altri</a:t>
            </a:r>
            <a:r>
              <a:rPr lang="it-IT" sz="2200" dirty="0"/>
              <a:t>.</a:t>
            </a:r>
            <a:r>
              <a:rPr lang="it-IT" sz="2200" i="1" dirty="0"/>
              <a:t>”</a:t>
            </a:r>
            <a:r>
              <a:rPr lang="it-IT" sz="2200" dirty="0"/>
              <a:t> </a:t>
            </a:r>
            <a:r>
              <a:rPr lang="it-IT" sz="2200" dirty="0" smtClean="0"/>
              <a:t>Papa </a:t>
            </a:r>
            <a:r>
              <a:rPr lang="it-IT" sz="2200" dirty="0"/>
              <a:t>Francesco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9552" y="1268760"/>
            <a:ext cx="82089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Il brano dell’Annunciazione è il filo rosso che ci guida lungo il </a:t>
            </a:r>
            <a:r>
              <a:rPr lang="it-IT" sz="2200" dirty="0" smtClean="0"/>
              <a:t>cammino </a:t>
            </a:r>
            <a:endParaRPr lang="it-IT" sz="2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70" y="2420888"/>
            <a:ext cx="2926437" cy="20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8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 txBox="1">
            <a:spLocks/>
          </p:cNvSpPr>
          <p:nvPr/>
        </p:nvSpPr>
        <p:spPr>
          <a:xfrm>
            <a:off x="789178" y="-99392"/>
            <a:ext cx="7414592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Temi </a:t>
            </a:r>
            <a:r>
              <a:rPr lang="it-IT" sz="3600" b="1" i="1" dirty="0" smtClean="0"/>
              <a:t>&amp;</a:t>
            </a:r>
            <a:r>
              <a:rPr lang="it-IT" sz="3600" b="1" dirty="0" smtClean="0"/>
              <a:t> tappe</a:t>
            </a:r>
            <a:endParaRPr lang="it-IT" sz="3600" b="1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1835696" y="908719"/>
            <a:ext cx="0" cy="5688631"/>
          </a:xfrm>
          <a:prstGeom prst="line">
            <a:avLst/>
          </a:prstGeom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23528" y="911584"/>
            <a:ext cx="1800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 smtClean="0"/>
              <a:t>Trento</a:t>
            </a:r>
            <a:r>
              <a:rPr lang="it-IT" sz="1900" dirty="0"/>
              <a:t>, </a:t>
            </a:r>
            <a:r>
              <a:rPr lang="it-IT" sz="1900" dirty="0" smtClean="0"/>
              <a:t>da via Belenzani al Duomo</a:t>
            </a:r>
            <a:endParaRPr lang="it-IT" sz="19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23528" y="2276872"/>
            <a:ext cx="1272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/>
              <a:t>d</a:t>
            </a:r>
            <a:r>
              <a:rPr lang="it-IT" sz="1900" dirty="0" smtClean="0"/>
              <a:t>al Duomo alle Laste</a:t>
            </a:r>
            <a:endParaRPr lang="it-IT" sz="19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23528" y="5075892"/>
            <a:ext cx="15121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 smtClean="0"/>
              <a:t>da Civezzano a Piné</a:t>
            </a:r>
            <a:endParaRPr lang="it-IT" sz="19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082286" y="1000130"/>
            <a:ext cx="6121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Tempus Sans ITC" panose="04020404030D07020202" pitchFamily="82" charset="0"/>
              </a:rPr>
              <a:t>FAMIGLIE   "Hai </a:t>
            </a:r>
            <a:r>
              <a:rPr lang="it-IT" sz="2000" b="1" dirty="0">
                <a:latin typeface="Tempus Sans ITC" panose="04020404030D07020202" pitchFamily="82" charset="0"/>
              </a:rPr>
              <a:t>trovato grazia presso </a:t>
            </a:r>
            <a:r>
              <a:rPr lang="it-IT" sz="2000" b="1" dirty="0" smtClean="0">
                <a:latin typeface="Tempus Sans ITC" panose="04020404030D07020202" pitchFamily="82" charset="0"/>
              </a:rPr>
              <a:t>Dio"</a:t>
            </a:r>
            <a:endParaRPr lang="it-IT" sz="2000" b="1" dirty="0">
              <a:latin typeface="Tempus Sans ITC" panose="04020404030D07020202" pitchFamily="82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123728" y="234888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empus Sans ITC" panose="04020404030D07020202" pitchFamily="82" charset="0"/>
              </a:rPr>
              <a:t>PREADOLESCENTI </a:t>
            </a:r>
            <a:r>
              <a:rPr lang="it-IT" sz="2000" b="1" dirty="0" smtClean="0">
                <a:latin typeface="Tempus Sans ITC" panose="04020404030D07020202" pitchFamily="82" charset="0"/>
              </a:rPr>
              <a:t>  "</a:t>
            </a:r>
            <a:r>
              <a:rPr lang="it-IT" sz="2000" b="1" dirty="0">
                <a:latin typeface="Tempus Sans ITC" panose="04020404030D07020202" pitchFamily="82" charset="0"/>
              </a:rPr>
              <a:t>Mi hai chiamato per </a:t>
            </a:r>
            <a:r>
              <a:rPr lang="it-IT" sz="2000" b="1" dirty="0" smtClean="0">
                <a:latin typeface="Tempus Sans ITC" panose="04020404030D07020202" pitchFamily="82" charset="0"/>
              </a:rPr>
              <a:t>nome</a:t>
            </a:r>
            <a:r>
              <a:rPr lang="it-IT" sz="2000" b="1" dirty="0">
                <a:latin typeface="Tempus Sans ITC" panose="04020404030D07020202" pitchFamily="82" charset="0"/>
              </a:rPr>
              <a:t> "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160460" y="3737357"/>
            <a:ext cx="604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Tempus Sans ITC" panose="04020404030D07020202" pitchFamily="82" charset="0"/>
              </a:rPr>
              <a:t>ADOLESCENTI   "Non </a:t>
            </a:r>
            <a:r>
              <a:rPr lang="it-IT" sz="2000" b="1" dirty="0">
                <a:latin typeface="Tempus Sans ITC" panose="04020404030D07020202" pitchFamily="82" charset="0"/>
              </a:rPr>
              <a:t>temere, perché sono con </a:t>
            </a:r>
            <a:r>
              <a:rPr lang="it-IT" sz="2000" b="1" dirty="0" smtClean="0">
                <a:latin typeface="Tempus Sans ITC" panose="04020404030D07020202" pitchFamily="82" charset="0"/>
              </a:rPr>
              <a:t>te" </a:t>
            </a:r>
            <a:endParaRPr lang="it-IT" sz="2000" b="1" dirty="0">
              <a:latin typeface="Tempus Sans ITC" panose="04020404030D07020202" pitchFamily="82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169587" y="5070452"/>
            <a:ext cx="5043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Tempus Sans ITC" panose="04020404030D07020202" pitchFamily="82" charset="0"/>
              </a:rPr>
              <a:t>GIOVANI   "Nulla </a:t>
            </a:r>
            <a:r>
              <a:rPr lang="it-IT" sz="2000" b="1" dirty="0">
                <a:latin typeface="Tempus Sans ITC" panose="04020404030D07020202" pitchFamily="82" charset="0"/>
              </a:rPr>
              <a:t>è impossibile a </a:t>
            </a:r>
            <a:r>
              <a:rPr lang="it-IT" sz="2000" b="1" dirty="0" smtClean="0">
                <a:latin typeface="Tempus Sans ITC" panose="04020404030D07020202" pitchFamily="82" charset="0"/>
              </a:rPr>
              <a:t>Dio" </a:t>
            </a:r>
            <a:endParaRPr lang="it-IT" sz="2000" b="1" dirty="0">
              <a:latin typeface="Tempus Sans ITC" panose="04020404030D07020202" pitchFamily="82" charset="0"/>
            </a:endParaRPr>
          </a:p>
        </p:txBody>
      </p:sp>
      <p:pic>
        <p:nvPicPr>
          <p:cNvPr id="38" name="Picture 8" descr="C:\Users\Cecilia.Cremonesi\AppData\Local\Microsoft\Windows\Temporary Internet Files\Content.IE5\71XRYHFI\footprints-149398_960_72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3599">
            <a:off x="7390256" y="5491792"/>
            <a:ext cx="1506684" cy="7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323528" y="3645024"/>
            <a:ext cx="14401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/>
              <a:t>d</a:t>
            </a:r>
            <a:r>
              <a:rPr lang="it-IT" sz="1900" dirty="0" smtClean="0"/>
              <a:t>alle Laste </a:t>
            </a:r>
          </a:p>
          <a:p>
            <a:r>
              <a:rPr lang="it-IT" sz="1900" dirty="0" smtClean="0"/>
              <a:t>a Civezzano</a:t>
            </a:r>
            <a:endParaRPr lang="it-IT" sz="1900" dirty="0"/>
          </a:p>
        </p:txBody>
      </p:sp>
      <p:sp>
        <p:nvSpPr>
          <p:cNvPr id="2" name="Rettangolo 1"/>
          <p:cNvSpPr/>
          <p:nvPr/>
        </p:nvSpPr>
        <p:spPr>
          <a:xfrm>
            <a:off x="2123728" y="1369462"/>
            <a:ext cx="6871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 smtClean="0"/>
              <a:t>Ci </a:t>
            </a:r>
            <a:r>
              <a:rPr lang="it-IT" sz="2000" dirty="0"/>
              <a:t>è dato un tempo favorevole per vivere l’unicità della nostra vocazione e condividerla coi i nostri fratelli e </a:t>
            </a:r>
            <a:r>
              <a:rPr lang="it-IT" sz="2000" dirty="0" smtClean="0"/>
              <a:t>sorelle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2138466" y="2708920"/>
            <a:ext cx="632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In </a:t>
            </a:r>
            <a:r>
              <a:rPr lang="it-IT" sz="2000" dirty="0"/>
              <a:t>cordata possiamo camminare con coraggio, perché se qualcuno cade gli altri lo tengono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54968" y="4149080"/>
            <a:ext cx="3497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Come facciamo a non temere?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95736" y="5457648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Cosa </a:t>
            </a:r>
            <a:r>
              <a:rPr lang="it-IT" sz="2000" dirty="0"/>
              <a:t>sono chiamato a fare? Qual è la mia </a:t>
            </a:r>
            <a:r>
              <a:rPr lang="it-IT" sz="2000" dirty="0" smtClean="0"/>
              <a:t>strada? Come </a:t>
            </a:r>
            <a:r>
              <a:rPr lang="it-IT" sz="2000" dirty="0"/>
              <a:t>faccio a capire? Cosa mi aiuta a scegliere?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395536" y="2060848"/>
            <a:ext cx="8136904" cy="0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H="1">
            <a:off x="467544" y="3427259"/>
            <a:ext cx="8064896" cy="0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26478" y="4941168"/>
            <a:ext cx="8136904" cy="0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7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910516" y="0"/>
            <a:ext cx="7414592" cy="118199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Note</a:t>
            </a:r>
            <a:r>
              <a:rPr lang="it-IT" sz="3600" b="1" dirty="0" smtClean="0">
                <a:solidFill>
                  <a:srgbClr val="0060A8"/>
                </a:solidFill>
              </a:rPr>
              <a:t> </a:t>
            </a:r>
            <a:r>
              <a:rPr lang="it-IT" sz="3600" b="1" dirty="0" smtClean="0"/>
              <a:t>tecniche</a:t>
            </a:r>
            <a:r>
              <a:rPr lang="it-IT" sz="3600" b="1" dirty="0" smtClean="0">
                <a:solidFill>
                  <a:srgbClr val="0060A8"/>
                </a:solidFill>
              </a:rPr>
              <a:t> </a:t>
            </a:r>
            <a:endParaRPr lang="it-IT" sz="3600" b="1" dirty="0">
              <a:solidFill>
                <a:srgbClr val="0060A8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3221279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 smtClean="0"/>
              <a:t>Che </a:t>
            </a:r>
            <a:r>
              <a:rPr lang="it-IT" sz="2100" b="1" dirty="0"/>
              <a:t>cosa portare?</a:t>
            </a:r>
            <a:endParaRPr lang="it-IT" sz="2100" dirty="0"/>
          </a:p>
          <a:p>
            <a:r>
              <a:rPr lang="it-IT" sz="2100" dirty="0"/>
              <a:t>Il tragitto a piedi è di circa 20 km. </a:t>
            </a:r>
            <a:r>
              <a:rPr lang="it-IT" sz="2100" dirty="0" smtClean="0"/>
              <a:t>È necessario portare </a:t>
            </a:r>
            <a:r>
              <a:rPr lang="it-IT" sz="2100" dirty="0"/>
              <a:t>con sé: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100" dirty="0"/>
              <a:t>Scarpe comode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100" dirty="0"/>
              <a:t>Abbigliamento di ricambio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100" dirty="0"/>
              <a:t>Torcia elettrica o frontalino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100" dirty="0"/>
              <a:t>Qualcosa da mangiare e bere lungo il cammino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100" dirty="0"/>
              <a:t>Poncho o kway </a:t>
            </a:r>
          </a:p>
          <a:p>
            <a:endParaRPr lang="it-IT" sz="2100" dirty="0"/>
          </a:p>
        </p:txBody>
      </p:sp>
      <p:sp>
        <p:nvSpPr>
          <p:cNvPr id="2" name="Rettangolo 1"/>
          <p:cNvSpPr/>
          <p:nvPr/>
        </p:nvSpPr>
        <p:spPr>
          <a:xfrm>
            <a:off x="899592" y="980728"/>
            <a:ext cx="69847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/>
              <a:t>Il pellegrinaggio è aperto a tutti e la partecipazione è libera</a:t>
            </a:r>
            <a:r>
              <a:rPr lang="it-IT" sz="2100" dirty="0" smtClean="0"/>
              <a:t>. </a:t>
            </a:r>
          </a:p>
          <a:p>
            <a:r>
              <a:rPr lang="it-IT" sz="2100" dirty="0" smtClean="0"/>
              <a:t>Si </a:t>
            </a:r>
            <a:r>
              <a:rPr lang="it-IT" sz="2100" dirty="0"/>
              <a:t>invita a versare un contributo spese di </a:t>
            </a:r>
            <a:r>
              <a:rPr lang="it-IT" sz="2100" b="1" dirty="0"/>
              <a:t>€ 5,00.</a:t>
            </a:r>
          </a:p>
          <a:p>
            <a:r>
              <a:rPr lang="it-IT" sz="2100" dirty="0" smtClean="0"/>
              <a:t> </a:t>
            </a:r>
            <a:endParaRPr lang="it-IT" sz="2100" dirty="0"/>
          </a:p>
        </p:txBody>
      </p:sp>
      <p:sp>
        <p:nvSpPr>
          <p:cNvPr id="3" name="Rettangolo 2"/>
          <p:cNvSpPr/>
          <p:nvPr/>
        </p:nvSpPr>
        <p:spPr>
          <a:xfrm>
            <a:off x="1691680" y="1986599"/>
            <a:ext cx="7200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/>
              <a:t>È attivo un servizio navetta per il rientro da Civezzano e da Piné: </a:t>
            </a:r>
            <a:endParaRPr lang="it-IT" sz="2100" dirty="0" smtClean="0"/>
          </a:p>
          <a:p>
            <a:r>
              <a:rPr lang="it-IT" sz="2100" dirty="0" smtClean="0"/>
              <a:t>chi </a:t>
            </a:r>
            <a:r>
              <a:rPr lang="it-IT" sz="2100" dirty="0"/>
              <a:t>desidera </a:t>
            </a:r>
            <a:r>
              <a:rPr lang="it-IT" sz="2100" dirty="0" smtClean="0"/>
              <a:t>utilizzare </a:t>
            </a:r>
            <a:r>
              <a:rPr lang="it-IT" sz="2100" dirty="0"/>
              <a:t>il pullman è tenuto a versare ulteriori </a:t>
            </a:r>
            <a:endParaRPr lang="it-IT" sz="2100" dirty="0" smtClean="0"/>
          </a:p>
          <a:p>
            <a:r>
              <a:rPr lang="it-IT" sz="2100" b="1" dirty="0" smtClean="0"/>
              <a:t>€ </a:t>
            </a:r>
            <a:r>
              <a:rPr lang="it-IT" sz="2100" b="1" dirty="0"/>
              <a:t>5,00. </a:t>
            </a:r>
            <a:r>
              <a:rPr lang="it-IT" sz="2100" b="1" dirty="0" smtClean="0"/>
              <a:t>Prenotazione </a:t>
            </a:r>
            <a:r>
              <a:rPr lang="it-IT" sz="2100" b="1" dirty="0"/>
              <a:t>obbligatoria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5485"/>
            <a:ext cx="1444581" cy="88555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259632" y="6094457"/>
            <a:ext cx="626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/>
              <a:t>Il pellegrinaggio si svolgerà con qualsiasi </a:t>
            </a:r>
            <a:r>
              <a:rPr lang="it-IT" sz="2200" b="1" dirty="0" smtClean="0"/>
              <a:t>tempo</a:t>
            </a:r>
            <a:endParaRPr lang="it-IT" sz="22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38" y="3933056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854376" y="188640"/>
            <a:ext cx="7414592" cy="1181993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Iscrizioni </a:t>
            </a:r>
            <a:r>
              <a:rPr lang="it-IT" sz="4800" b="1" u="sng" dirty="0" smtClean="0"/>
              <a:t>online</a:t>
            </a:r>
            <a:endParaRPr lang="it-IT" sz="4800" b="1" u="sng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202368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/>
              <a:t>p</a:t>
            </a:r>
            <a:r>
              <a:rPr lang="it-IT" sz="3000" dirty="0" smtClean="0"/>
              <a:t>er </a:t>
            </a:r>
            <a:r>
              <a:rPr lang="it-IT" sz="3000" dirty="0"/>
              <a:t>info e </a:t>
            </a:r>
            <a:r>
              <a:rPr lang="it-IT" sz="3000" dirty="0" smtClean="0"/>
              <a:t>iscrizioni </a:t>
            </a:r>
          </a:p>
          <a:p>
            <a:pPr algn="ctr"/>
            <a:r>
              <a:rPr lang="it-IT" sz="3000" dirty="0" smtClean="0"/>
              <a:t>Centro </a:t>
            </a:r>
            <a:r>
              <a:rPr lang="it-IT" sz="3000" dirty="0"/>
              <a:t>di Pastorale giovanile Trento</a:t>
            </a:r>
          </a:p>
          <a:p>
            <a:pPr algn="ctr"/>
            <a:r>
              <a:rPr lang="it-IT" sz="3000" u="sng" dirty="0">
                <a:hlinkClick r:id="rId2"/>
              </a:rPr>
              <a:t>http://www.diocesitn.it/catechistico-giovani</a:t>
            </a:r>
            <a:endParaRPr lang="it-IT" sz="3000" dirty="0"/>
          </a:p>
        </p:txBody>
      </p:sp>
      <p:sp>
        <p:nvSpPr>
          <p:cNvPr id="2" name="Rettangolo 1"/>
          <p:cNvSpPr/>
          <p:nvPr/>
        </p:nvSpPr>
        <p:spPr>
          <a:xfrm>
            <a:off x="2875820" y="1340768"/>
            <a:ext cx="3644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/>
              <a:t>entro il 28 maggio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71" y="3645024"/>
            <a:ext cx="5187163" cy="291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64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779</Words>
  <Application>Microsoft Office PowerPoint</Application>
  <PresentationFormat>Presentazione su schermo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Pellegrinaggio notturno 2018 </vt:lpstr>
      <vt:lpstr>Pellegrinaggio notturno... Cos’è?</vt:lpstr>
      <vt:lpstr>Presentazione standard di PowerPoint</vt:lpstr>
      <vt:lpstr>Presentazione standard di PowerPoint</vt:lpstr>
      <vt:lpstr>Presentazione standard di PowerPoint</vt:lpstr>
      <vt:lpstr>Il tema di quest’anno</vt:lpstr>
      <vt:lpstr>Presentazione standard di PowerPoint</vt:lpstr>
      <vt:lpstr>Note tecniche </vt:lpstr>
      <vt:lpstr>Iscrizioni online</vt:lpstr>
      <vt:lpstr>Prego con te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Chiamati ad essere noi stessi</dc:title>
  <dc:creator>Cecilia Cremonesi</dc:creator>
  <cp:lastModifiedBy>Cecilia Cremonesi</cp:lastModifiedBy>
  <cp:revision>117</cp:revision>
  <dcterms:created xsi:type="dcterms:W3CDTF">2017-12-01T13:15:03Z</dcterms:created>
  <dcterms:modified xsi:type="dcterms:W3CDTF">2018-04-17T07:24:35Z</dcterms:modified>
</cp:coreProperties>
</file>