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58" r:id="rId3"/>
    <p:sldId id="260" r:id="rId4"/>
    <p:sldId id="257" r:id="rId5"/>
    <p:sldId id="262" r:id="rId6"/>
    <p:sldId id="263" r:id="rId7"/>
    <p:sldId id="264" r:id="rId8"/>
    <p:sldId id="265" r:id="rId9"/>
    <p:sldId id="267" r:id="rId10"/>
    <p:sldId id="269" r:id="rId11"/>
    <p:sldId id="266" r:id="rId12"/>
    <p:sldId id="268" r:id="rId13"/>
    <p:sldId id="261" r:id="rId14"/>
    <p:sldId id="259" r:id="rId15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B6E0"/>
    <a:srgbClr val="DF63C4"/>
    <a:srgbClr val="EEAEE0"/>
    <a:srgbClr val="8D0D5F"/>
    <a:srgbClr val="BB11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C87EC-B9FB-4E7E-B76A-76585C7B1219}" type="datetimeFigureOut">
              <a:rPr lang="it-IT" smtClean="0"/>
              <a:t>04/10/2019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DAB9E-6754-45D0-8BC2-C4B66F9325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0578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51AD94-F975-4463-9F38-9D002D2D8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FB0A9E0-6A27-41B2-BC99-709D447E25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2BFFCD-F235-4B81-B889-EE8F13BF3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702C-5E7E-41E3-BBF3-C7B4EE104200}" type="datetimeFigureOut">
              <a:rPr lang="it-IT" smtClean="0"/>
              <a:t>04/10/2019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979C45B-9559-4F8C-AFDA-FE8BBF43A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E9A07C-9C4E-4F00-A9C7-EA753C9DB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ECCB-8824-41FA-9DCD-B43EB1F490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2378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83F754-B2D0-40AB-8E30-2BF6A553C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CEA3E6A-AE64-4726-9D66-C569336FDB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4E5BF7-58A1-4278-940F-22CD2C4B6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702C-5E7E-41E3-BBF3-C7B4EE104200}" type="datetimeFigureOut">
              <a:rPr lang="it-IT" smtClean="0"/>
              <a:t>04/10/2019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57C223E-83F6-4E43-A784-AFD41E1F9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3105349-DBAD-4178-8FCC-33DBFF067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ECCB-8824-41FA-9DCD-B43EB1F490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3762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9C7DCB9-767F-4E62-8C38-B6FB5E198C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D577CF4-5648-4146-A7D1-F9916B4E80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839AB52-D676-4D2E-8297-7073DCF0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702C-5E7E-41E3-BBF3-C7B4EE104200}" type="datetimeFigureOut">
              <a:rPr lang="it-IT" smtClean="0"/>
              <a:t>04/10/2019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CFDD0B3-EF3F-4D98-907A-DBB726F1C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25A4539-4236-4EBE-83BE-9E333FCFF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ECCB-8824-41FA-9DCD-B43EB1F490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016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7EB91E-627F-437C-A830-31BE8C330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431B1-5429-40D4-9970-38CBE7560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2BFA2E-28BB-4112-AFB4-3A747942E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702C-5E7E-41E3-BBF3-C7B4EE104200}" type="datetimeFigureOut">
              <a:rPr lang="it-IT" smtClean="0"/>
              <a:t>04/10/2019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32059FD-E260-42E9-857A-4363FF2CC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0D0B7CE-2172-4FFA-ABF7-976C8BD3F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ECCB-8824-41FA-9DCD-B43EB1F490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841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73802D-A340-47DB-97A9-B3679507E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1EC3068-B6F1-4BCE-AFDB-FD0C9418E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5329B8B-A828-4F4A-B5A5-5D0860C92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702C-5E7E-41E3-BBF3-C7B4EE104200}" type="datetimeFigureOut">
              <a:rPr lang="it-IT" smtClean="0"/>
              <a:t>04/10/2019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1C5EAE3-6FF7-47F0-A5DD-2ADA962F5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82F42F-F3FA-435C-AD0C-FD0ED358A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ECCB-8824-41FA-9DCD-B43EB1F490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9512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4C6709-19E8-4EE1-A1BE-133C9FB25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3FF75D-8818-4D97-A0CA-BA098A6D8F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D489A77-E674-48E1-A9E4-C6748FBD3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2AD6113-13AB-4363-89A6-9C62BB9EF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702C-5E7E-41E3-BBF3-C7B4EE104200}" type="datetimeFigureOut">
              <a:rPr lang="it-IT" smtClean="0"/>
              <a:t>04/10/2019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435B2B4-9CF4-4819-A729-4A72EE447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C200F3B-6CA9-406F-B016-10E40CE62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ECCB-8824-41FA-9DCD-B43EB1F490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2432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39CDE0-9454-4676-89AD-3F64AB184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BE06F31-1647-4964-94A7-56E16FE7A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F665BD8-B450-498C-9962-1934B706C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367C657-3C94-40A4-B317-3079BDE08C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E0FCC8E-C620-4C54-B130-DB57438E58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3DABAA4-1B1D-48B4-BABA-58125A10F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702C-5E7E-41E3-BBF3-C7B4EE104200}" type="datetimeFigureOut">
              <a:rPr lang="it-IT" smtClean="0"/>
              <a:t>04/10/2019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7E41E5C-00DB-4B99-AE7A-A54EEB5AF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3FDAF88-D3D4-47F2-A807-59EA8F82E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ECCB-8824-41FA-9DCD-B43EB1F490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5868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01883C-3B13-4662-9CCA-D4AC5ACD3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129FEEC-AC1A-4A6A-B47E-8044232E5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702C-5E7E-41E3-BBF3-C7B4EE104200}" type="datetimeFigureOut">
              <a:rPr lang="it-IT" smtClean="0"/>
              <a:t>04/10/2019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97FECB6-506E-4E4A-BB8B-01BC962A2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668BF49-18DD-4D9D-A6D7-16391FBD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ECCB-8824-41FA-9DCD-B43EB1F490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0864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09204FF-78C0-44A6-92AE-19752305B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702C-5E7E-41E3-BBF3-C7B4EE104200}" type="datetimeFigureOut">
              <a:rPr lang="it-IT" smtClean="0"/>
              <a:t>04/10/2019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5167C6B-17DE-4756-896F-4C55BE4D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3376E9A-8F8F-4F01-93D6-C2A0691F7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ECCB-8824-41FA-9DCD-B43EB1F490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1617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84145B-5CBD-46F4-8062-C81E9172D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EA1518-FEFE-45DB-8863-21C7978F3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1750957-1833-479F-8AF5-30F4A7AFB5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D50F8FA-C6F9-4FFD-BA36-F95A419F7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702C-5E7E-41E3-BBF3-C7B4EE104200}" type="datetimeFigureOut">
              <a:rPr lang="it-IT" smtClean="0"/>
              <a:t>04/10/2019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8C3072E-3B5F-4317-91AC-FDADCA6B0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95EB974-A072-43B4-84FA-9DF7D3A70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ECCB-8824-41FA-9DCD-B43EB1F490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2143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58F535-FDC6-4613-A129-026FF5663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CBBEDB3-AC00-47FC-ABE5-1D5ABF63BB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6BB100-8106-4C85-AB46-06CFF8462D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E8A02A2-E547-4500-9652-3D6B96472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702C-5E7E-41E3-BBF3-C7B4EE104200}" type="datetimeFigureOut">
              <a:rPr lang="it-IT" smtClean="0"/>
              <a:t>04/10/2019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A258CFA-8440-41FD-A838-A882187B3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2CB539F-E545-4423-8CAF-ED866A69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ECCB-8824-41FA-9DCD-B43EB1F490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6636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0D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D7303EA-AB83-450B-B62C-45831DADF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06505E9-46C2-4893-9826-28865E13F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8235FF-4DF9-4B3C-972C-36FEA6F241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3702C-5E7E-41E3-BBF3-C7B4EE104200}" type="datetimeFigureOut">
              <a:rPr lang="it-IT" smtClean="0"/>
              <a:t>04/10/2019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BBEBC7-BF81-47C4-A122-529CFB898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25E5218-F056-475C-8535-4F35978B5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6ECCB-8824-41FA-9DCD-B43EB1F490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469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0D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7D7B9B5-016D-41B0-A13F-C081EBBDD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35" y="0"/>
            <a:ext cx="4821382" cy="681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6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12" y="286327"/>
            <a:ext cx="10251520" cy="6373915"/>
          </a:xfrm>
          <a:prstGeom prst="rect">
            <a:avLst/>
          </a:prstGeom>
        </p:spPr>
      </p:pic>
      <p:sp>
        <p:nvSpPr>
          <p:cNvPr id="7" name="Ovale 6"/>
          <p:cNvSpPr/>
          <p:nvPr/>
        </p:nvSpPr>
        <p:spPr>
          <a:xfrm>
            <a:off x="3306619" y="507997"/>
            <a:ext cx="1357745" cy="4248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9790542" y="665013"/>
            <a:ext cx="1219200" cy="1662552"/>
          </a:xfrm>
          <a:prstGeom prst="rect">
            <a:avLst/>
          </a:prstGeom>
          <a:pattFill prst="wdUpDiag">
            <a:fgClr>
              <a:srgbClr val="FFFF00"/>
            </a:fgClr>
            <a:bgClr>
              <a:schemeClr val="bg1"/>
            </a:bgClr>
          </a:pattFill>
          <a:ln w="412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 rot="3221560">
            <a:off x="9898282" y="1252862"/>
            <a:ext cx="1249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latin typeface="Bradley Hand ITC" panose="03070402050302030203" pitchFamily="66" charset="0"/>
              </a:rPr>
              <a:t>Settimana comunitaria</a:t>
            </a:r>
            <a:endParaRPr lang="it-IT" sz="1600" b="1" dirty="0">
              <a:latin typeface="Bradley Hand ITC" panose="03070402050302030203" pitchFamily="66" charset="0"/>
            </a:endParaRPr>
          </a:p>
        </p:txBody>
      </p:sp>
      <p:sp>
        <p:nvSpPr>
          <p:cNvPr id="10" name="Rettangolo 9"/>
          <p:cNvSpPr/>
          <p:nvPr/>
        </p:nvSpPr>
        <p:spPr>
          <a:xfrm rot="16200000">
            <a:off x="7874371" y="5288189"/>
            <a:ext cx="267118" cy="923634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412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7643892" y="5580728"/>
            <a:ext cx="728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latin typeface="Bradley Hand ITC" panose="03070402050302030203" pitchFamily="66" charset="0"/>
              </a:rPr>
              <a:t>Sagra</a:t>
            </a:r>
            <a:endParaRPr lang="it-IT" sz="1600" b="1" dirty="0">
              <a:latin typeface="Bradley Hand ITC" panose="03070402050302030203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272390" y="594316"/>
            <a:ext cx="858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latin typeface="Bradley Hand ITC" panose="03070402050302030203" pitchFamily="66" charset="0"/>
              </a:rPr>
              <a:t>vangelo</a:t>
            </a:r>
            <a:endParaRPr lang="it-IT" sz="1600" b="1" dirty="0">
              <a:latin typeface="Bradley Hand ITC" panose="03070402050302030203" pitchFamily="66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715283" y="5791200"/>
            <a:ext cx="858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latin typeface="Bradley Hand ITC" panose="03070402050302030203" pitchFamily="66" charset="0"/>
              </a:rPr>
              <a:t>vangelo</a:t>
            </a:r>
            <a:endParaRPr lang="it-IT" sz="1600" b="1" dirty="0">
              <a:latin typeface="Bradley Hand ITC" panose="03070402050302030203" pitchFamily="66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578838" y="3304007"/>
            <a:ext cx="858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latin typeface="Bradley Hand ITC" panose="03070402050302030203" pitchFamily="66" charset="0"/>
              </a:rPr>
              <a:t>vangelo</a:t>
            </a:r>
            <a:endParaRPr lang="it-IT" sz="16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53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  <p:bldP spid="11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9BCB95-562E-42A1-9543-665DB90F4201}"/>
              </a:ext>
            </a:extLst>
          </p:cNvPr>
          <p:cNvSpPr txBox="1">
            <a:spLocks/>
          </p:cNvSpPr>
          <p:nvPr/>
        </p:nvSpPr>
        <p:spPr>
          <a:xfrm>
            <a:off x="1089891" y="337127"/>
            <a:ext cx="10206182" cy="11222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7200" dirty="0">
                <a:solidFill>
                  <a:schemeClr val="bg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Festa adolescenti 2019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168" y="1801091"/>
            <a:ext cx="6691628" cy="362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2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9BCB95-562E-42A1-9543-665DB90F4201}"/>
              </a:ext>
            </a:extLst>
          </p:cNvPr>
          <p:cNvSpPr txBox="1">
            <a:spLocks/>
          </p:cNvSpPr>
          <p:nvPr/>
        </p:nvSpPr>
        <p:spPr>
          <a:xfrm>
            <a:off x="992909" y="87745"/>
            <a:ext cx="10206182" cy="11222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6000" dirty="0">
                <a:solidFill>
                  <a:schemeClr val="bg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Stand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44C32E6-4A3D-4768-817F-84A090BD2D5C}"/>
              </a:ext>
            </a:extLst>
          </p:cNvPr>
          <p:cNvSpPr txBox="1"/>
          <p:nvPr/>
        </p:nvSpPr>
        <p:spPr>
          <a:xfrm>
            <a:off x="350987" y="932164"/>
            <a:ext cx="501534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70C0"/>
              </a:buClr>
            </a:pPr>
            <a:r>
              <a:rPr lang="it-IT" sz="2800" b="1" dirty="0">
                <a:solidFill>
                  <a:schemeClr val="bg1"/>
                </a:solidFill>
                <a:latin typeface="Segoe Print" panose="02000600000000000000" pitchFamily="2" charset="0"/>
              </a:rPr>
              <a:t>per te animatore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it-IT" sz="2800" dirty="0">
                <a:solidFill>
                  <a:schemeClr val="bg1"/>
                </a:solidFill>
              </a:rPr>
              <a:t>Amare senza timore (Lourdes)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it-IT" sz="2800" dirty="0">
                <a:solidFill>
                  <a:schemeClr val="bg1"/>
                </a:solidFill>
              </a:rPr>
              <a:t>Capodanno capovolto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it-IT" sz="2800" dirty="0">
                <a:solidFill>
                  <a:schemeClr val="bg1"/>
                </a:solidFill>
              </a:rPr>
              <a:t>Esercizi spirituali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it-IT" sz="2800" dirty="0">
                <a:solidFill>
                  <a:schemeClr val="bg1"/>
                </a:solidFill>
              </a:rPr>
              <a:t>Esperienza estiva in missione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it-IT" sz="2800" dirty="0">
                <a:solidFill>
                  <a:schemeClr val="bg1"/>
                </a:solidFill>
              </a:rPr>
              <a:t>Volontariato al </a:t>
            </a:r>
            <a:r>
              <a:rPr lang="it-IT" sz="2800" dirty="0" err="1">
                <a:solidFill>
                  <a:schemeClr val="bg1"/>
                </a:solidFill>
              </a:rPr>
              <a:t>Sanca</a:t>
            </a:r>
            <a:endParaRPr lang="it-IT" sz="28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it-IT" sz="2800" dirty="0">
                <a:solidFill>
                  <a:schemeClr val="bg1"/>
                </a:solidFill>
              </a:rPr>
              <a:t>Vuoi entrare in carcere?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it-IT" sz="2800" dirty="0">
                <a:solidFill>
                  <a:schemeClr val="bg1"/>
                </a:solidFill>
              </a:rPr>
              <a:t>Passi di Vangelo</a:t>
            </a:r>
          </a:p>
          <a:p>
            <a:pPr marL="457200" indent="-457200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it-IT" sz="2800" dirty="0" err="1">
                <a:solidFill>
                  <a:schemeClr val="bg1"/>
                </a:solidFill>
              </a:rPr>
              <a:t>Sichem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E647DE7-1097-496A-A664-08E941D9AC6A}"/>
              </a:ext>
            </a:extLst>
          </p:cNvPr>
          <p:cNvSpPr txBox="1"/>
          <p:nvPr/>
        </p:nvSpPr>
        <p:spPr>
          <a:xfrm>
            <a:off x="5606492" y="969100"/>
            <a:ext cx="647467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FFC000"/>
              </a:buClr>
            </a:pPr>
            <a:r>
              <a:rPr lang="it-IT" sz="2800" b="1" dirty="0">
                <a:solidFill>
                  <a:schemeClr val="bg1"/>
                </a:solidFill>
                <a:latin typeface="Segoe Print" panose="02000600000000000000" pitchFamily="2" charset="0"/>
              </a:rPr>
              <a:t>per il tuo gruppo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it-IT" sz="2800" dirty="0">
                <a:solidFill>
                  <a:schemeClr val="bg1"/>
                </a:solidFill>
              </a:rPr>
              <a:t>Più cuore in quelle mani (San Camillo)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it-IT" sz="2800" dirty="0">
                <a:solidFill>
                  <a:schemeClr val="bg1"/>
                </a:solidFill>
              </a:rPr>
              <a:t>Più cuore in quelle mani (Casa del clero)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it-IT" sz="2800" dirty="0">
                <a:solidFill>
                  <a:schemeClr val="bg1"/>
                </a:solidFill>
              </a:rPr>
              <a:t>Le buone evasioni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it-IT" sz="2800" dirty="0">
                <a:solidFill>
                  <a:schemeClr val="bg1"/>
                </a:solidFill>
              </a:rPr>
              <a:t>La festa dell’incontro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it-IT" sz="2800" dirty="0">
                <a:solidFill>
                  <a:schemeClr val="bg1"/>
                </a:solidFill>
              </a:rPr>
              <a:t>Con le mani in pasta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it-IT" sz="2800" dirty="0">
                <a:solidFill>
                  <a:schemeClr val="bg1"/>
                </a:solidFill>
              </a:rPr>
              <a:t>Oltre i confini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it-IT" sz="2800" dirty="0">
                <a:solidFill>
                  <a:schemeClr val="bg1"/>
                </a:solidFill>
              </a:rPr>
              <a:t>Info PG</a:t>
            </a:r>
          </a:p>
          <a:p>
            <a:pPr marL="457200" indent="-45720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76175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DEDB8A40-D8C4-4D99-B098-3890C9D1689D}"/>
              </a:ext>
            </a:extLst>
          </p:cNvPr>
          <p:cNvSpPr/>
          <p:nvPr/>
        </p:nvSpPr>
        <p:spPr>
          <a:xfrm>
            <a:off x="831273" y="605474"/>
            <a:ext cx="8626763" cy="1692771"/>
          </a:xfrm>
          <a:prstGeom prst="rect">
            <a:avLst/>
          </a:prstGeom>
          <a:solidFill>
            <a:srgbClr val="EEAEE0"/>
          </a:solidFill>
        </p:spPr>
        <p:txBody>
          <a:bodyPr wrap="square">
            <a:spAutoFit/>
          </a:bodyPr>
          <a:lstStyle/>
          <a:p>
            <a:r>
              <a:rPr lang="it-IT" sz="2600" b="0" i="0" dirty="0">
                <a:solidFill>
                  <a:srgbClr val="000000"/>
                </a:solidFill>
                <a:effectLst/>
              </a:rPr>
              <a:t>Mai come ora, c’è bisogno di unire gli sforzi in un’ampia</a:t>
            </a:r>
            <a:r>
              <a:rPr lang="it-IT" sz="2600" b="0" i="1" dirty="0">
                <a:solidFill>
                  <a:srgbClr val="000000"/>
                </a:solidFill>
                <a:effectLst/>
              </a:rPr>
              <a:t> alleanza educativa</a:t>
            </a:r>
            <a:r>
              <a:rPr lang="it-IT" sz="2600" b="0" i="0" dirty="0">
                <a:solidFill>
                  <a:srgbClr val="000000"/>
                </a:solidFill>
                <a:effectLst/>
              </a:rPr>
              <a:t> per formare persone mature, capaci di superare frammentazioni e contrapposizioni e ricostruire il tessuto di relazioni per un’umanità più fraterna.</a:t>
            </a:r>
            <a:endParaRPr lang="it-IT" sz="2600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501CD5B9-92DB-41F8-B206-2E38C877D2F7}"/>
              </a:ext>
            </a:extLst>
          </p:cNvPr>
          <p:cNvSpPr/>
          <p:nvPr/>
        </p:nvSpPr>
        <p:spPr>
          <a:xfrm>
            <a:off x="3131128" y="2914900"/>
            <a:ext cx="8626763" cy="2492990"/>
          </a:xfrm>
          <a:prstGeom prst="rect">
            <a:avLst/>
          </a:prstGeom>
          <a:solidFill>
            <a:srgbClr val="DF63C4"/>
          </a:solidFill>
        </p:spPr>
        <p:txBody>
          <a:bodyPr wrap="square">
            <a:spAutoFit/>
          </a:bodyPr>
          <a:lstStyle/>
          <a:p>
            <a:r>
              <a:rPr lang="it-IT" sz="2600" b="0" i="0" dirty="0">
                <a:solidFill>
                  <a:srgbClr val="000000"/>
                </a:solidFill>
                <a:effectLst/>
              </a:rPr>
              <a:t>Cerchiamo insieme di trovare soluzioni, avviare processi di trasformazione senza paura e guardare al futuro con speranza. Invito ciascuno ad essere protagonista di questa alleanza, facendosi carico di un impegno personale e comunitario per coltivare insieme il sogno di un umanesimo solidale, rispondente alle attese dell’uomo e al disegno di Dio.</a:t>
            </a:r>
            <a:endParaRPr lang="it-IT" sz="26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A268258-A02E-4279-A6AE-6688B10AA241}"/>
              </a:ext>
            </a:extLst>
          </p:cNvPr>
          <p:cNvSpPr txBox="1"/>
          <p:nvPr/>
        </p:nvSpPr>
        <p:spPr>
          <a:xfrm>
            <a:off x="1126837" y="5929745"/>
            <a:ext cx="1021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/>
              <a:t>Papa Francesco, Messaggio per il lancio del patto educativo, 12 settembre 2019</a:t>
            </a:r>
          </a:p>
        </p:txBody>
      </p:sp>
    </p:spTree>
    <p:extLst>
      <p:ext uri="{BB962C8B-B14F-4D97-AF65-F5344CB8AC3E}">
        <p14:creationId xmlns:p14="http://schemas.microsoft.com/office/powerpoint/2010/main" val="339252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B5D07E7-80BD-4B4F-8434-D68EC1D988EE}"/>
              </a:ext>
            </a:extLst>
          </p:cNvPr>
          <p:cNvSpPr txBox="1"/>
          <p:nvPr/>
        </p:nvSpPr>
        <p:spPr>
          <a:xfrm>
            <a:off x="748145" y="822037"/>
            <a:ext cx="1096356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0" dirty="0">
                <a:solidFill>
                  <a:srgbClr val="F8B6E0"/>
                </a:solidFill>
                <a:latin typeface="Segoe Print" panose="02000600000000000000" pitchFamily="2" charset="0"/>
              </a:rPr>
              <a:t>Buon cammino!</a:t>
            </a:r>
          </a:p>
        </p:txBody>
      </p:sp>
    </p:spTree>
    <p:extLst>
      <p:ext uri="{BB962C8B-B14F-4D97-AF65-F5344CB8AC3E}">
        <p14:creationId xmlns:p14="http://schemas.microsoft.com/office/powerpoint/2010/main" val="22679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E9500A-4648-476F-8EDA-881029340C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7818"/>
            <a:ext cx="9144000" cy="1122219"/>
          </a:xfrm>
        </p:spPr>
        <p:txBody>
          <a:bodyPr>
            <a:normAutofit fontScale="90000"/>
          </a:bodyPr>
          <a:lstStyle/>
          <a:p>
            <a:r>
              <a:rPr lang="it-IT" sz="8000" dirty="0" smtClean="0">
                <a:solidFill>
                  <a:schemeClr val="bg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Programma</a:t>
            </a:r>
            <a:endParaRPr lang="it-IT" sz="8000" dirty="0">
              <a:solidFill>
                <a:schemeClr val="bg1"/>
              </a:solidFill>
              <a:latin typeface="Leelawadee UI" panose="020B0502040204020203" pitchFamily="34" charset="-34"/>
              <a:cs typeface="Leelawadee UI" panose="020B0502040204020203" pitchFamily="34" charset="-34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889AB15-000C-4B6F-88A3-11FDB8212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25782"/>
            <a:ext cx="9144000" cy="3336636"/>
          </a:xfrm>
        </p:spPr>
        <p:txBody>
          <a:bodyPr>
            <a:normAutofit fontScale="92500"/>
          </a:bodyPr>
          <a:lstStyle/>
          <a:p>
            <a:pPr algn="l"/>
            <a:r>
              <a:rPr lang="it-IT" sz="4000" dirty="0">
                <a:solidFill>
                  <a:schemeClr val="bg1"/>
                </a:solidFill>
              </a:rPr>
              <a:t>14.30 		Laboratori su Servizio e Vangelo</a:t>
            </a:r>
          </a:p>
          <a:p>
            <a:pPr algn="l"/>
            <a:r>
              <a:rPr lang="it-IT" sz="4000" dirty="0">
                <a:solidFill>
                  <a:schemeClr val="bg1"/>
                </a:solidFill>
              </a:rPr>
              <a:t>16.00		Chiusura in plenaria</a:t>
            </a:r>
          </a:p>
          <a:p>
            <a:pPr algn="l"/>
            <a:r>
              <a:rPr lang="it-IT" sz="4000" dirty="0">
                <a:solidFill>
                  <a:schemeClr val="bg1"/>
                </a:solidFill>
              </a:rPr>
              <a:t>16.15		Merenda</a:t>
            </a:r>
          </a:p>
          <a:p>
            <a:pPr algn="l"/>
            <a:r>
              <a:rPr lang="it-IT" sz="4000" dirty="0">
                <a:solidFill>
                  <a:schemeClr val="bg1"/>
                </a:solidFill>
              </a:rPr>
              <a:t>16.45		Spazio Festa adolescenti</a:t>
            </a:r>
          </a:p>
          <a:p>
            <a:pPr algn="l"/>
            <a:r>
              <a:rPr lang="it-IT" sz="4000" dirty="0">
                <a:solidFill>
                  <a:schemeClr val="bg1"/>
                </a:solidFill>
              </a:rPr>
              <a:t>17.00		Stand!</a:t>
            </a:r>
          </a:p>
          <a:p>
            <a:pPr algn="l"/>
            <a:endParaRPr lang="it-IT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51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14AF39-E69E-46D7-8851-A527DE9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48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7200" b="1" dirty="0">
                <a:solidFill>
                  <a:schemeClr val="bg1"/>
                </a:solidFill>
              </a:rPr>
              <a:t>Lo scorso anno…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0B1E0C-DCD2-4870-8F3A-7765A1BCD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764" y="1799974"/>
            <a:ext cx="5470236" cy="7292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4400" dirty="0">
                <a:solidFill>
                  <a:schemeClr val="bg1"/>
                </a:solidFill>
              </a:rPr>
              <a:t>Questo proprio non va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084F6238-E4DA-4B84-A9A5-3A8070A11C19}"/>
              </a:ext>
            </a:extLst>
          </p:cNvPr>
          <p:cNvSpPr txBox="1">
            <a:spLocks/>
          </p:cNvSpPr>
          <p:nvPr/>
        </p:nvSpPr>
        <p:spPr>
          <a:xfrm>
            <a:off x="5119254" y="3003119"/>
            <a:ext cx="5470236" cy="7292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4400" dirty="0">
                <a:solidFill>
                  <a:schemeClr val="bg1"/>
                </a:solidFill>
              </a:rPr>
              <a:t>Ci penso (un bisogno)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3E120333-B0A0-4241-BEE8-5517E24BB429}"/>
              </a:ext>
            </a:extLst>
          </p:cNvPr>
          <p:cNvSpPr txBox="1">
            <a:spLocks/>
          </p:cNvSpPr>
          <p:nvPr/>
        </p:nvSpPr>
        <p:spPr>
          <a:xfrm>
            <a:off x="2262909" y="3855450"/>
            <a:ext cx="2856345" cy="7292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4400" dirty="0">
                <a:solidFill>
                  <a:schemeClr val="bg1"/>
                </a:solidFill>
              </a:rPr>
              <a:t>Avanti così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FECB3DBA-58ED-4CB4-A4B5-98111C8CEB28}"/>
              </a:ext>
            </a:extLst>
          </p:cNvPr>
          <p:cNvSpPr txBox="1">
            <a:spLocks/>
          </p:cNvSpPr>
          <p:nvPr/>
        </p:nvSpPr>
        <p:spPr>
          <a:xfrm>
            <a:off x="5597769" y="4811570"/>
            <a:ext cx="2856345" cy="7292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4400" dirty="0">
                <a:solidFill>
                  <a:schemeClr val="bg1"/>
                </a:solidFill>
              </a:rPr>
              <a:t>Un sogno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127" y="2880027"/>
            <a:ext cx="1224380" cy="122438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89403"/>
            <a:ext cx="1190624" cy="119062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64" y="3732358"/>
            <a:ext cx="1564075" cy="1079212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989" y="4672069"/>
            <a:ext cx="1201083" cy="1186069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71629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9BCB95-562E-42A1-9543-665DB90F4201}"/>
              </a:ext>
            </a:extLst>
          </p:cNvPr>
          <p:cNvSpPr txBox="1">
            <a:spLocks/>
          </p:cNvSpPr>
          <p:nvPr/>
        </p:nvSpPr>
        <p:spPr>
          <a:xfrm>
            <a:off x="3639127" y="327891"/>
            <a:ext cx="4913745" cy="112221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7200" dirty="0">
                <a:solidFill>
                  <a:schemeClr val="bg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Laboratori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0C88889-F20D-4F6B-AA96-1BDD19100A91}"/>
              </a:ext>
            </a:extLst>
          </p:cNvPr>
          <p:cNvSpPr txBox="1">
            <a:spLocks/>
          </p:cNvSpPr>
          <p:nvPr/>
        </p:nvSpPr>
        <p:spPr>
          <a:xfrm>
            <a:off x="1699494" y="1450110"/>
            <a:ext cx="9144000" cy="453043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it-IT" sz="5000" dirty="0">
                <a:solidFill>
                  <a:schemeClr val="bg1"/>
                </a:solidFill>
              </a:rPr>
              <a:t>Vangelo 1		Sala Rosa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sz="5000" dirty="0">
                <a:solidFill>
                  <a:schemeClr val="bg1"/>
                </a:solidFill>
              </a:rPr>
              <a:t>Vangelo 2 		Sala docenti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sz="5000" dirty="0">
                <a:solidFill>
                  <a:schemeClr val="bg1"/>
                </a:solidFill>
              </a:rPr>
              <a:t>Servizio 1		Sala </a:t>
            </a:r>
            <a:r>
              <a:rPr lang="it-IT" sz="5000" dirty="0" err="1">
                <a:solidFill>
                  <a:schemeClr val="bg1"/>
                </a:solidFill>
              </a:rPr>
              <a:t>Borzaga</a:t>
            </a:r>
            <a:endParaRPr lang="it-IT" sz="500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it-IT" sz="5000" dirty="0">
                <a:solidFill>
                  <a:schemeClr val="bg1"/>
                </a:solidFill>
              </a:rPr>
              <a:t>Servizio 2 		Sala </a:t>
            </a:r>
            <a:r>
              <a:rPr lang="it-IT" sz="5000" dirty="0" err="1">
                <a:solidFill>
                  <a:schemeClr val="bg1"/>
                </a:solidFill>
              </a:rPr>
              <a:t>Bellesini</a:t>
            </a:r>
            <a:endParaRPr lang="it-IT" sz="5000" dirty="0">
              <a:solidFill>
                <a:schemeClr val="bg1"/>
              </a:solidFill>
            </a:endParaRPr>
          </a:p>
          <a:p>
            <a:endParaRPr lang="it-IT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49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14AF39-E69E-46D7-8851-A527DE9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09" y="25948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7200" b="1" dirty="0">
                <a:solidFill>
                  <a:schemeClr val="bg1"/>
                </a:solidFill>
              </a:rPr>
              <a:t>Lo scorso anno…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8763C23-E5B8-45B0-A61F-57196AA449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09" y="1496290"/>
            <a:ext cx="8671283" cy="4877597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D637902-493F-4EBB-91C3-A6F21C3FC9AC}"/>
              </a:ext>
            </a:extLst>
          </p:cNvPr>
          <p:cNvSpPr txBox="1"/>
          <p:nvPr/>
        </p:nvSpPr>
        <p:spPr>
          <a:xfrm>
            <a:off x="2634511" y="2399036"/>
            <a:ext cx="75254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0" b="1" dirty="0">
                <a:solidFill>
                  <a:srgbClr val="002060"/>
                </a:solidFill>
                <a:latin typeface="Ink Free" panose="03080402000500000000" pitchFamily="66" charset="0"/>
              </a:rPr>
              <a:t>RETE!</a:t>
            </a:r>
          </a:p>
        </p:txBody>
      </p:sp>
    </p:spTree>
    <p:extLst>
      <p:ext uri="{BB962C8B-B14F-4D97-AF65-F5344CB8AC3E}">
        <p14:creationId xmlns:p14="http://schemas.microsoft.com/office/powerpoint/2010/main" val="13758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14AF39-E69E-46D7-8851-A527DE9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818" y="25161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7200" b="1" dirty="0">
                <a:solidFill>
                  <a:schemeClr val="bg1"/>
                </a:solidFill>
              </a:rPr>
              <a:t>Connettiamoci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59A5DB68-5FBD-4F5D-BC15-CC74FD0EB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91" y="1690688"/>
            <a:ext cx="10834254" cy="4903787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B2570E3-D788-434B-8BDD-7D670EC6C70A}"/>
              </a:ext>
            </a:extLst>
          </p:cNvPr>
          <p:cNvSpPr txBox="1"/>
          <p:nvPr/>
        </p:nvSpPr>
        <p:spPr>
          <a:xfrm rot="20632417">
            <a:off x="7753645" y="2709571"/>
            <a:ext cx="3570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Segoe Print" panose="02000600000000000000" pitchFamily="2" charset="0"/>
              </a:rPr>
              <a:t>tra gruppi dello stesso paese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D873EAE-B06A-4EFE-90A2-D902AF27A2E3}"/>
              </a:ext>
            </a:extLst>
          </p:cNvPr>
          <p:cNvSpPr txBox="1"/>
          <p:nvPr/>
        </p:nvSpPr>
        <p:spPr>
          <a:xfrm rot="1079300">
            <a:off x="1373618" y="2902773"/>
            <a:ext cx="3939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Segoe Print" panose="02000600000000000000" pitchFamily="2" charset="0"/>
              </a:rPr>
              <a:t>con altri enti, associazioni, …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D7F4E0E-823D-4272-AA0D-34C11D49D1F6}"/>
              </a:ext>
            </a:extLst>
          </p:cNvPr>
          <p:cNvSpPr txBox="1"/>
          <p:nvPr/>
        </p:nvSpPr>
        <p:spPr>
          <a:xfrm>
            <a:off x="7578551" y="3625833"/>
            <a:ext cx="3939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Segoe Print" panose="02000600000000000000" pitchFamily="2" charset="0"/>
              </a:rPr>
              <a:t>con i gruppi dei paesi vicini …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30E9D4F-63D7-462E-ADB2-E0C94DBE8BE0}"/>
              </a:ext>
            </a:extLst>
          </p:cNvPr>
          <p:cNvSpPr txBox="1"/>
          <p:nvPr/>
        </p:nvSpPr>
        <p:spPr>
          <a:xfrm rot="176100">
            <a:off x="1276136" y="3635870"/>
            <a:ext cx="244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Segoe Print" panose="02000600000000000000" pitchFamily="2" charset="0"/>
              </a:rPr>
              <a:t>con qualche adulto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3920D8A-3E40-49CB-8174-1F64142F4E21}"/>
              </a:ext>
            </a:extLst>
          </p:cNvPr>
          <p:cNvSpPr txBox="1"/>
          <p:nvPr/>
        </p:nvSpPr>
        <p:spPr>
          <a:xfrm rot="1418309">
            <a:off x="6829078" y="4896989"/>
            <a:ext cx="5004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Segoe Print" panose="02000600000000000000" pitchFamily="2" charset="0"/>
              </a:rPr>
              <a:t>ma anche con i gruppi dei paesi lontani!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FC61585-85E0-4E55-8427-4415A033FC81}"/>
              </a:ext>
            </a:extLst>
          </p:cNvPr>
          <p:cNvSpPr txBox="1"/>
          <p:nvPr/>
        </p:nvSpPr>
        <p:spPr>
          <a:xfrm rot="19208228">
            <a:off x="2651053" y="5402776"/>
            <a:ext cx="295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Segoe Print" panose="02000600000000000000" pitchFamily="2" charset="0"/>
              </a:rPr>
              <a:t>con chi fa volontariato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DD9F36D-77B5-4AF7-A0EC-1243B2543146}"/>
              </a:ext>
            </a:extLst>
          </p:cNvPr>
          <p:cNvSpPr txBox="1"/>
          <p:nvPr/>
        </p:nvSpPr>
        <p:spPr>
          <a:xfrm rot="3985560">
            <a:off x="6224233" y="5217898"/>
            <a:ext cx="1843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Segoe Print" panose="02000600000000000000" pitchFamily="2" charset="0"/>
              </a:rPr>
              <a:t>con coraggio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7711132-12BC-48A7-B34B-A1DCF7CB282D}"/>
              </a:ext>
            </a:extLst>
          </p:cNvPr>
          <p:cNvSpPr txBox="1"/>
          <p:nvPr/>
        </p:nvSpPr>
        <p:spPr>
          <a:xfrm rot="18081208">
            <a:off x="3937831" y="5342060"/>
            <a:ext cx="2528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Segoe Print" panose="02000600000000000000" pitchFamily="2" charset="0"/>
              </a:rPr>
              <a:t>e credendoci un po’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C648E23-CDC8-46A6-87C3-56CCC192DB3D}"/>
              </a:ext>
            </a:extLst>
          </p:cNvPr>
          <p:cNvSpPr txBox="1"/>
          <p:nvPr/>
        </p:nvSpPr>
        <p:spPr>
          <a:xfrm rot="16864170">
            <a:off x="5301475" y="5210075"/>
            <a:ext cx="1332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Segoe Print" panose="02000600000000000000" pitchFamily="2" charset="0"/>
              </a:rPr>
              <a:t>e fantasia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BA29477-5A75-4027-8B10-8645061AF890}"/>
              </a:ext>
            </a:extLst>
          </p:cNvPr>
          <p:cNvSpPr txBox="1"/>
          <p:nvPr/>
        </p:nvSpPr>
        <p:spPr>
          <a:xfrm rot="20265735">
            <a:off x="1514926" y="4869182"/>
            <a:ext cx="244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Segoe Print" panose="02000600000000000000" pitchFamily="2" charset="0"/>
              </a:rPr>
              <a:t>con la parrocchia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E045FBC-5C80-4450-9A53-F32FD395527F}"/>
              </a:ext>
            </a:extLst>
          </p:cNvPr>
          <p:cNvSpPr txBox="1"/>
          <p:nvPr/>
        </p:nvSpPr>
        <p:spPr>
          <a:xfrm rot="18131982">
            <a:off x="5752770" y="2512330"/>
            <a:ext cx="2217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Segoe Print" panose="02000600000000000000" pitchFamily="2" charset="0"/>
              </a:rPr>
              <a:t>con il servizio PG </a:t>
            </a:r>
          </a:p>
        </p:txBody>
      </p:sp>
    </p:spTree>
    <p:extLst>
      <p:ext uri="{BB962C8B-B14F-4D97-AF65-F5344CB8AC3E}">
        <p14:creationId xmlns:p14="http://schemas.microsoft.com/office/powerpoint/2010/main" val="127931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14AF39-E69E-46D7-8851-A527DE9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896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5000" b="1" dirty="0">
                <a:solidFill>
                  <a:schemeClr val="bg1"/>
                </a:solidFill>
              </a:rPr>
              <a:t>Un intero villaggio…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B2570E3-D788-434B-8BDD-7D670EC6C70A}"/>
              </a:ext>
            </a:extLst>
          </p:cNvPr>
          <p:cNvSpPr txBox="1"/>
          <p:nvPr/>
        </p:nvSpPr>
        <p:spPr>
          <a:xfrm rot="20632417">
            <a:off x="6903067" y="1044805"/>
            <a:ext cx="3570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Segoe Print" panose="02000600000000000000" pitchFamily="2" charset="0"/>
              </a:rPr>
              <a:t>tra gruppi dello stesso paese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D873EAE-B06A-4EFE-90A2-D902AF27A2E3}"/>
              </a:ext>
            </a:extLst>
          </p:cNvPr>
          <p:cNvSpPr txBox="1"/>
          <p:nvPr/>
        </p:nvSpPr>
        <p:spPr>
          <a:xfrm rot="1079300">
            <a:off x="2076537" y="1219456"/>
            <a:ext cx="2788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Segoe Print" panose="02000600000000000000" pitchFamily="2" charset="0"/>
              </a:rPr>
              <a:t>con altri enti, associazioni, …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D7F4E0E-823D-4272-AA0D-34C11D49D1F6}"/>
              </a:ext>
            </a:extLst>
          </p:cNvPr>
          <p:cNvSpPr txBox="1"/>
          <p:nvPr/>
        </p:nvSpPr>
        <p:spPr>
          <a:xfrm>
            <a:off x="6867749" y="2079864"/>
            <a:ext cx="393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Segoe Print" panose="02000600000000000000" pitchFamily="2" charset="0"/>
              </a:rPr>
              <a:t>con i gruppi dei paesi vicini …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30E9D4F-63D7-462E-ADB2-E0C94DBE8BE0}"/>
              </a:ext>
            </a:extLst>
          </p:cNvPr>
          <p:cNvSpPr txBox="1"/>
          <p:nvPr/>
        </p:nvSpPr>
        <p:spPr>
          <a:xfrm rot="176100">
            <a:off x="2621514" y="1997133"/>
            <a:ext cx="2193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Segoe Print" panose="02000600000000000000" pitchFamily="2" charset="0"/>
              </a:rPr>
              <a:t>con qualche adulto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3920D8A-3E40-49CB-8174-1F64142F4E21}"/>
              </a:ext>
            </a:extLst>
          </p:cNvPr>
          <p:cNvSpPr txBox="1"/>
          <p:nvPr/>
        </p:nvSpPr>
        <p:spPr>
          <a:xfrm rot="1418309">
            <a:off x="6653588" y="3486897"/>
            <a:ext cx="5004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Segoe Print" panose="02000600000000000000" pitchFamily="2" charset="0"/>
              </a:rPr>
              <a:t>ma anche con i gruppi dei paesi lontani!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FC61585-85E0-4E55-8427-4415A033FC81}"/>
              </a:ext>
            </a:extLst>
          </p:cNvPr>
          <p:cNvSpPr txBox="1"/>
          <p:nvPr/>
        </p:nvSpPr>
        <p:spPr>
          <a:xfrm rot="19208228">
            <a:off x="2867233" y="3126795"/>
            <a:ext cx="2959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Segoe Print" panose="02000600000000000000" pitchFamily="2" charset="0"/>
              </a:rPr>
              <a:t>con chi fa volontariato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DD9F36D-77B5-4AF7-A0EC-1243B2543146}"/>
              </a:ext>
            </a:extLst>
          </p:cNvPr>
          <p:cNvSpPr txBox="1"/>
          <p:nvPr/>
        </p:nvSpPr>
        <p:spPr>
          <a:xfrm rot="3985560">
            <a:off x="5880025" y="3650510"/>
            <a:ext cx="1843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Segoe Print" panose="02000600000000000000" pitchFamily="2" charset="0"/>
              </a:rPr>
              <a:t>con coraggio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7711132-12BC-48A7-B34B-A1DCF7CB282D}"/>
              </a:ext>
            </a:extLst>
          </p:cNvPr>
          <p:cNvSpPr txBox="1"/>
          <p:nvPr/>
        </p:nvSpPr>
        <p:spPr>
          <a:xfrm rot="18081208">
            <a:off x="3756322" y="3454564"/>
            <a:ext cx="2528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Segoe Print" panose="02000600000000000000" pitchFamily="2" charset="0"/>
              </a:rPr>
              <a:t>e credendoci un po’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C648E23-CDC8-46A6-87C3-56CCC192DB3D}"/>
              </a:ext>
            </a:extLst>
          </p:cNvPr>
          <p:cNvSpPr txBox="1"/>
          <p:nvPr/>
        </p:nvSpPr>
        <p:spPr>
          <a:xfrm rot="16864170">
            <a:off x="5135144" y="3501876"/>
            <a:ext cx="1332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Segoe Print" panose="02000600000000000000" pitchFamily="2" charset="0"/>
              </a:rPr>
              <a:t>e fantasia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469579C-B0DF-4CEC-ACD5-FF91D322281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295" y="1678713"/>
            <a:ext cx="1940240" cy="1164144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08002E69-7A71-4E02-8D8E-F92AD93EEB08}"/>
              </a:ext>
            </a:extLst>
          </p:cNvPr>
          <p:cNvSpPr txBox="1"/>
          <p:nvPr/>
        </p:nvSpPr>
        <p:spPr>
          <a:xfrm rot="20265735">
            <a:off x="2852662" y="2612756"/>
            <a:ext cx="244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Segoe Print" panose="02000600000000000000" pitchFamily="2" charset="0"/>
              </a:rPr>
              <a:t>con la parrocchia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3FCEEC31-9D7D-474E-8858-ABC7E78CB6CA}"/>
              </a:ext>
            </a:extLst>
          </p:cNvPr>
          <p:cNvSpPr/>
          <p:nvPr/>
        </p:nvSpPr>
        <p:spPr>
          <a:xfrm>
            <a:off x="129309" y="4792334"/>
            <a:ext cx="11933381" cy="1938992"/>
          </a:xfrm>
          <a:prstGeom prst="rect">
            <a:avLst/>
          </a:prstGeom>
          <a:solidFill>
            <a:srgbClr val="F8B6E0"/>
          </a:solidFill>
        </p:spPr>
        <p:txBody>
          <a:bodyPr wrap="square">
            <a:spAutoFit/>
          </a:bodyPr>
          <a:lstStyle/>
          <a:p>
            <a:pPr algn="ctr"/>
            <a:r>
              <a:rPr lang="it-IT" sz="2500" dirty="0"/>
              <a:t>E’ necessario costruire un “</a:t>
            </a:r>
            <a:r>
              <a:rPr lang="it-IT" sz="3000" dirty="0"/>
              <a:t>villaggio dell’educazione</a:t>
            </a:r>
            <a:r>
              <a:rPr lang="it-IT" sz="2500" dirty="0"/>
              <a:t>” dove, nella diversità, si condivida l’impegno di generare una </a:t>
            </a:r>
            <a:r>
              <a:rPr lang="it-IT" sz="3000" dirty="0"/>
              <a:t>rete di relazioni umane e aperte</a:t>
            </a:r>
            <a:r>
              <a:rPr lang="it-IT" sz="2500" dirty="0"/>
              <a:t>. Un proverbio africano dice che “per educare un bambino serve un intero villaggio”. Ma </a:t>
            </a:r>
            <a:r>
              <a:rPr lang="it-IT" sz="3000" dirty="0"/>
              <a:t>dobbiamo costruirlo, questo villaggio</a:t>
            </a:r>
            <a:r>
              <a:rPr lang="it-IT" sz="2500" dirty="0"/>
              <a:t>, come condizione per educare. (Papa Francesco)</a:t>
            </a:r>
          </a:p>
        </p:txBody>
      </p:sp>
    </p:spTree>
    <p:extLst>
      <p:ext uri="{BB962C8B-B14F-4D97-AF65-F5344CB8AC3E}">
        <p14:creationId xmlns:p14="http://schemas.microsoft.com/office/powerpoint/2010/main" val="44753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9BCB95-562E-42A1-9543-665DB90F4201}"/>
              </a:ext>
            </a:extLst>
          </p:cNvPr>
          <p:cNvSpPr txBox="1">
            <a:spLocks/>
          </p:cNvSpPr>
          <p:nvPr/>
        </p:nvSpPr>
        <p:spPr>
          <a:xfrm>
            <a:off x="2558473" y="327891"/>
            <a:ext cx="7342909" cy="11222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8000" dirty="0">
                <a:solidFill>
                  <a:schemeClr val="bg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Progettiamo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0C88889-F20D-4F6B-AA96-1BDD19100A91}"/>
              </a:ext>
            </a:extLst>
          </p:cNvPr>
          <p:cNvSpPr txBox="1">
            <a:spLocks/>
          </p:cNvSpPr>
          <p:nvPr/>
        </p:nvSpPr>
        <p:spPr>
          <a:xfrm>
            <a:off x="794913" y="4603688"/>
            <a:ext cx="10731474" cy="623815"/>
          </a:xfrm>
          <a:prstGeom prst="rect">
            <a:avLst/>
          </a:prstGeom>
          <a:solidFill>
            <a:srgbClr val="7030A0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3000" dirty="0">
                <a:solidFill>
                  <a:schemeClr val="bg1"/>
                </a:solidFill>
              </a:rPr>
              <a:t>Qualcosa organizzato in rete con gruppi/associazioni della zona </a:t>
            </a:r>
          </a:p>
          <a:p>
            <a:endParaRPr lang="it-IT" sz="3000" dirty="0">
              <a:solidFill>
                <a:schemeClr val="bg1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B2EE0EF-7747-445C-9878-444569CBF395}"/>
              </a:ext>
            </a:extLst>
          </p:cNvPr>
          <p:cNvSpPr/>
          <p:nvPr/>
        </p:nvSpPr>
        <p:spPr>
          <a:xfrm rot="186623">
            <a:off x="579407" y="3596593"/>
            <a:ext cx="7464332" cy="70788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it-IT" sz="4000" dirty="0">
                <a:solidFill>
                  <a:srgbClr val="002060"/>
                </a:solidFill>
              </a:rPr>
              <a:t>appuntamento diocesano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1977953-6167-4862-A6E3-3C3FBA823E80}"/>
              </a:ext>
            </a:extLst>
          </p:cNvPr>
          <p:cNvSpPr/>
          <p:nvPr/>
        </p:nvSpPr>
        <p:spPr>
          <a:xfrm>
            <a:off x="5077231" y="2734939"/>
            <a:ext cx="5272842" cy="70788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it-IT" sz="4000" dirty="0">
                <a:solidFill>
                  <a:srgbClr val="002060"/>
                </a:solidFill>
              </a:rPr>
              <a:t>attività di servizio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DC3F00E-F26F-434B-9049-0C0F45036464}"/>
              </a:ext>
            </a:extLst>
          </p:cNvPr>
          <p:cNvSpPr/>
          <p:nvPr/>
        </p:nvSpPr>
        <p:spPr>
          <a:xfrm rot="21393611">
            <a:off x="1559135" y="1995176"/>
            <a:ext cx="6138810" cy="70788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it-IT" sz="4000" dirty="0">
                <a:solidFill>
                  <a:srgbClr val="002060"/>
                </a:solidFill>
              </a:rPr>
              <a:t>incontri con la Parola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BDE929FA-7E12-416A-9EB7-69E44C4E4F5F}"/>
              </a:ext>
            </a:extLst>
          </p:cNvPr>
          <p:cNvSpPr/>
          <p:nvPr/>
        </p:nvSpPr>
        <p:spPr>
          <a:xfrm rot="278181">
            <a:off x="2463627" y="5612545"/>
            <a:ext cx="7705611" cy="70788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it-IT" sz="4000" dirty="0"/>
              <a:t>qualcosa organizzato in parrocchia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3F02D8AF-71B9-4CED-9959-E7EC5B780B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527" y="327891"/>
            <a:ext cx="200025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67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9BCB95-562E-42A1-9543-665DB90F4201}"/>
              </a:ext>
            </a:extLst>
          </p:cNvPr>
          <p:cNvSpPr txBox="1">
            <a:spLocks/>
          </p:cNvSpPr>
          <p:nvPr/>
        </p:nvSpPr>
        <p:spPr>
          <a:xfrm>
            <a:off x="2558473" y="327891"/>
            <a:ext cx="7342909" cy="11222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8000" dirty="0">
                <a:solidFill>
                  <a:schemeClr val="bg1"/>
                </a:solidFill>
                <a:latin typeface="Leelawadee UI" panose="020B0502040204020203" pitchFamily="34" charset="-34"/>
                <a:cs typeface="Leelawadee UI" panose="020B0502040204020203" pitchFamily="34" charset="-34"/>
              </a:rPr>
              <a:t>con coraggio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B2EE0EF-7747-445C-9878-444569CBF395}"/>
              </a:ext>
            </a:extLst>
          </p:cNvPr>
          <p:cNvSpPr/>
          <p:nvPr/>
        </p:nvSpPr>
        <p:spPr>
          <a:xfrm>
            <a:off x="884205" y="4712473"/>
            <a:ext cx="8451273" cy="132343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it-IT" sz="4000" i="1" dirty="0"/>
              <a:t>coraggio di formare persone disponibili a mettersi al servizio</a:t>
            </a:r>
            <a:r>
              <a:rPr lang="it-IT" sz="4000" dirty="0"/>
              <a:t> della comunità</a:t>
            </a:r>
            <a:endParaRPr lang="it-IT" sz="4000" dirty="0">
              <a:solidFill>
                <a:srgbClr val="002060"/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1977953-6167-4862-A6E3-3C3FBA823E80}"/>
              </a:ext>
            </a:extLst>
          </p:cNvPr>
          <p:cNvSpPr/>
          <p:nvPr/>
        </p:nvSpPr>
        <p:spPr>
          <a:xfrm>
            <a:off x="3182504" y="3200009"/>
            <a:ext cx="8451273" cy="132343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it-IT" sz="4000" i="1" dirty="0"/>
              <a:t>coraggio di investire le migliori energie </a:t>
            </a:r>
            <a:r>
              <a:rPr lang="it-IT" sz="4000" dirty="0"/>
              <a:t>con creatività e responsabilità</a:t>
            </a:r>
            <a:endParaRPr lang="it-IT" sz="4000" dirty="0">
              <a:solidFill>
                <a:srgbClr val="002060"/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DC3F00E-F26F-434B-9049-0C0F45036464}"/>
              </a:ext>
            </a:extLst>
          </p:cNvPr>
          <p:cNvSpPr/>
          <p:nvPr/>
        </p:nvSpPr>
        <p:spPr>
          <a:xfrm>
            <a:off x="1180443" y="2204299"/>
            <a:ext cx="8591629" cy="70788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it-IT" sz="4000" dirty="0">
                <a:solidFill>
                  <a:srgbClr val="002060"/>
                </a:solidFill>
              </a:rPr>
              <a:t>coraggio di mettere al centro la persona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3F02D8AF-71B9-4CED-9959-E7EC5B780B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527" y="327891"/>
            <a:ext cx="2000250" cy="173355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916A859-4EC9-4244-8BC8-717C7724E04D}"/>
              </a:ext>
            </a:extLst>
          </p:cNvPr>
          <p:cNvSpPr txBox="1"/>
          <p:nvPr/>
        </p:nvSpPr>
        <p:spPr>
          <a:xfrm>
            <a:off x="9171708" y="6035912"/>
            <a:ext cx="27062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i="1" dirty="0"/>
              <a:t>Papa Francesco</a:t>
            </a:r>
          </a:p>
        </p:txBody>
      </p:sp>
    </p:spTree>
    <p:extLst>
      <p:ext uri="{BB962C8B-B14F-4D97-AF65-F5344CB8AC3E}">
        <p14:creationId xmlns:p14="http://schemas.microsoft.com/office/powerpoint/2010/main" val="314263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333</TotalTime>
  <Words>401</Words>
  <Application>Microsoft Office PowerPoint</Application>
  <PresentationFormat>Widescreen</PresentationFormat>
  <Paragraphs>81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3" baseType="lpstr">
      <vt:lpstr>Arial</vt:lpstr>
      <vt:lpstr>Bradley Hand ITC</vt:lpstr>
      <vt:lpstr>Calibri</vt:lpstr>
      <vt:lpstr>Calibri Light</vt:lpstr>
      <vt:lpstr>Ink Free</vt:lpstr>
      <vt:lpstr>Leelawadee UI</vt:lpstr>
      <vt:lpstr>Segoe Print</vt:lpstr>
      <vt:lpstr>Wingdings</vt:lpstr>
      <vt:lpstr>Tema di Office</vt:lpstr>
      <vt:lpstr>Presentazione standard di PowerPoint</vt:lpstr>
      <vt:lpstr>Programma</vt:lpstr>
      <vt:lpstr>Lo scorso anno…</vt:lpstr>
      <vt:lpstr>Presentazione standard di PowerPoint</vt:lpstr>
      <vt:lpstr>Lo scorso anno…</vt:lpstr>
      <vt:lpstr>Connettiamoci</vt:lpstr>
      <vt:lpstr>Un intero villaggio…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AnimExpo 2019</dc:title>
  <dc:creator>Cecilia Cremonesi</dc:creator>
  <cp:lastModifiedBy>Cecilia Cremonesi</cp:lastModifiedBy>
  <cp:revision>54</cp:revision>
  <cp:lastPrinted>2019-10-04T12:07:18Z</cp:lastPrinted>
  <dcterms:created xsi:type="dcterms:W3CDTF">2019-10-03T18:36:58Z</dcterms:created>
  <dcterms:modified xsi:type="dcterms:W3CDTF">2019-10-04T12:34:44Z</dcterms:modified>
</cp:coreProperties>
</file>